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2"/>
  </p:notesMasterIdLst>
  <p:sldIdLst>
    <p:sldId id="2561" r:id="rId2"/>
    <p:sldId id="2562" r:id="rId3"/>
    <p:sldId id="2563" r:id="rId4"/>
    <p:sldId id="2564" r:id="rId5"/>
    <p:sldId id="2565" r:id="rId6"/>
    <p:sldId id="2566" r:id="rId7"/>
    <p:sldId id="2567" r:id="rId8"/>
    <p:sldId id="2568" r:id="rId9"/>
    <p:sldId id="2569" r:id="rId10"/>
    <p:sldId id="2570" r:id="rId11"/>
    <p:sldId id="2571" r:id="rId12"/>
    <p:sldId id="2572" r:id="rId13"/>
    <p:sldId id="2573" r:id="rId14"/>
    <p:sldId id="2574" r:id="rId15"/>
    <p:sldId id="2575" r:id="rId16"/>
    <p:sldId id="2576" r:id="rId17"/>
    <p:sldId id="2580" r:id="rId18"/>
    <p:sldId id="2577" r:id="rId19"/>
    <p:sldId id="2578" r:id="rId20"/>
    <p:sldId id="257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to Translators: Understanding Compilers, Interpreters, and Related Tools for Beginner Programmers" id="{BA485843-F6D5-4440-B8FF-75D582E0E239}">
          <p14:sldIdLst>
            <p14:sldId id="2561"/>
            <p14:sldId id="2562"/>
          </p14:sldIdLst>
        </p14:section>
        <p14:section name="What Are Translators in Programming?" id="{5C770FF0-D880-4674-93F3-CA8FEB643E7D}">
          <p14:sldIdLst>
            <p14:sldId id="2563"/>
            <p14:sldId id="2564"/>
            <p14:sldId id="2565"/>
            <p14:sldId id="2566"/>
          </p14:sldIdLst>
        </p14:section>
        <p14:section name="Compilers: Turning Source Code Into Executable Programs" id="{29926201-6E25-4224-8BBE-822C94FFD4E8}">
          <p14:sldIdLst>
            <p14:sldId id="2567"/>
            <p14:sldId id="2568"/>
            <p14:sldId id="2569"/>
            <p14:sldId id="2570"/>
          </p14:sldIdLst>
        </p14:section>
        <p14:section name="Interpreters: Running Code Step by Step" id="{8A8770C8-61A4-4427-AE23-58BC88093987}">
          <p14:sldIdLst>
            <p14:sldId id="2571"/>
            <p14:sldId id="2572"/>
            <p14:sldId id="2573"/>
            <p14:sldId id="2574"/>
          </p14:sldIdLst>
        </p14:section>
        <p14:section name="Other Translation Tools: Assemblers and Hybrid Approaches" id="{96F81C3A-ABFD-4D2A-960E-EE7F2D0EA530}">
          <p14:sldIdLst>
            <p14:sldId id="2575"/>
            <p14:sldId id="2576"/>
            <p14:sldId id="2580"/>
            <p14:sldId id="2577"/>
            <p14:sldId id="2578"/>
          </p14:sldIdLst>
        </p14:section>
        <p14:section name="Conclusion: Translators Empower Programming by Bridging Code and Execution" id="{74453EC9-5366-4355-A352-9C88674C687F}">
          <p14:sldIdLst>
            <p14:sldId id="2579"/>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6144" y="31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E5225C2-E47F-4267-A0F6-1B6FF8CD6F53}" type="datetimeFigureOut">
              <a:rPr lang="en-US" smtClean="0"/>
              <a:t>2/2/2026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4E61111-24CE-4386-8CC5-74362F5A34A4}" type="slidenum">
              <a:rPr lang="en-US" smtClean="0"/>
              <a:t>‹#›</a:t>
            </a:fld>
            <a:endParaRPr lang="en-US"/>
          </a:p>
        </p:txBody>
      </p:sp>
    </p:spTree>
    <p:extLst>
      <p:ext uri="{BB962C8B-B14F-4D97-AF65-F5344CB8AC3E}">
        <p14:creationId xmlns:p14="http://schemas.microsoft.com/office/powerpoint/2010/main" val="419327038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AI-generated</a:t>
            </a:r>
          </a:p>
        </p:txBody>
      </p:sp>
      <p:sp>
        <p:nvSpPr>
          <p:cNvPr id="4" name="Slide Number Placeholder 3"/>
          <p:cNvSpPr>
            <a:spLocks noGrp="1"/>
          </p:cNvSpPr>
          <p:nvPr>
            <p:ph type="sldNum" sz="quarter" idx="5"/>
          </p:nvPr>
        </p:nvSpPr>
        <p:spPr/>
        <p:txBody>
          <a:bodyPr/>
          <a:lstStyle/>
          <a:p>
            <a:fld id="{0AFE5399-892F-4212-BD62-C4FD13A049B8}" type="slidenum">
              <a:rPr lang="en-US" smtClean="0"/>
              <a:t>1</a:t>
            </a:fld>
            <a:endParaRPr lang="en-US"/>
          </a:p>
        </p:txBody>
      </p:sp>
    </p:spTree>
    <p:extLst>
      <p:ext uri="{BB962C8B-B14F-4D97-AF65-F5344CB8AC3E}">
        <p14:creationId xmlns:p14="http://schemas.microsoft.com/office/powerpoint/2010/main" val="392706816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Advantages of compilers include faster execution speed, early detection of errors during compilation, and optimized machine code. Limitations involve longer development cycles due to compile times and less flexibility for dynamic code changes at runtime. Understanding these trade-offs helps programmers choose appropriate tools based on project needs.</a:t>
            </a:r>
          </a:p>
        </p:txBody>
      </p:sp>
      <p:sp>
        <p:nvSpPr>
          <p:cNvPr id="4" name="Slide Number Placeholder 3"/>
          <p:cNvSpPr>
            <a:spLocks noGrp="1"/>
          </p:cNvSpPr>
          <p:nvPr>
            <p:ph type="sldNum" sz="quarter" idx="5"/>
          </p:nvPr>
        </p:nvSpPr>
        <p:spPr/>
        <p:txBody>
          <a:bodyPr/>
          <a:lstStyle/>
          <a:p>
            <a:fld id="{0AFE5399-892F-4212-BD62-C4FD13A049B8}" type="slidenum">
              <a:rPr lang="en-US" smtClean="0"/>
              <a:t>10</a:t>
            </a:fld>
            <a:endParaRPr lang="en-US"/>
          </a:p>
        </p:txBody>
      </p:sp>
    </p:spTree>
    <p:extLst>
      <p:ext uri="{BB962C8B-B14F-4D97-AF65-F5344CB8AC3E}">
        <p14:creationId xmlns:p14="http://schemas.microsoft.com/office/powerpoint/2010/main" val="21660890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Interpreters Operate, Examples of Interpreted Languages (Python, JavaScript), Advantages and Limitations of Interpreters</a:t>
            </a:r>
          </a:p>
        </p:txBody>
      </p:sp>
      <p:sp>
        <p:nvSpPr>
          <p:cNvPr id="4" name="Slide Number Placeholder 3"/>
          <p:cNvSpPr>
            <a:spLocks noGrp="1"/>
          </p:cNvSpPr>
          <p:nvPr>
            <p:ph type="sldNum" sz="quarter" idx="5"/>
          </p:nvPr>
        </p:nvSpPr>
        <p:spPr/>
        <p:txBody>
          <a:bodyPr/>
          <a:lstStyle/>
          <a:p>
            <a:fld id="{0AFE5399-892F-4212-BD62-C4FD13A049B8}" type="slidenum">
              <a:rPr lang="en-US" smtClean="0"/>
              <a:t>11</a:t>
            </a:fld>
            <a:endParaRPr lang="en-US"/>
          </a:p>
        </p:txBody>
      </p:sp>
    </p:spTree>
    <p:extLst>
      <p:ext uri="{BB962C8B-B14F-4D97-AF65-F5344CB8AC3E}">
        <p14:creationId xmlns:p14="http://schemas.microsoft.com/office/powerpoint/2010/main" val="2874439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Interpreters execute source code line-by-line or statement-by-statement at runtime without producing a separate machine code executable. This allows programmers to test and modify code quickly, supporting rapid development and debugging. However, because translation happens on the fly, interpreted programs often run slower than compiled counterparts. 
 Image source: AI-generated</a:t>
            </a:r>
          </a:p>
        </p:txBody>
      </p:sp>
      <p:sp>
        <p:nvSpPr>
          <p:cNvPr id="4" name="Slide Number Placeholder 3"/>
          <p:cNvSpPr>
            <a:spLocks noGrp="1"/>
          </p:cNvSpPr>
          <p:nvPr>
            <p:ph type="sldNum" sz="quarter" idx="5"/>
          </p:nvPr>
        </p:nvSpPr>
        <p:spPr/>
        <p:txBody>
          <a:bodyPr/>
          <a:lstStyle/>
          <a:p>
            <a:fld id="{0AFE5399-892F-4212-BD62-C4FD13A049B8}" type="slidenum">
              <a:rPr lang="en-US" smtClean="0"/>
              <a:t>12</a:t>
            </a:fld>
            <a:endParaRPr lang="en-US"/>
          </a:p>
        </p:txBody>
      </p:sp>
    </p:spTree>
    <p:extLst>
      <p:ext uri="{BB962C8B-B14F-4D97-AF65-F5344CB8AC3E}">
        <p14:creationId xmlns:p14="http://schemas.microsoft.com/office/powerpoint/2010/main" val="127434344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Python and JavaScript are prominent interpreted languages widely used for web development, scripting, and rapid prototyping. Their interpreters facilitate interactive coding environments and cross-platform compatibility. The flexibility and ease of use offered by interpreters contribute to their popularity among beginner and professional programmers alike. 
 Image source: AI-generated</a:t>
            </a:r>
          </a:p>
        </p:txBody>
      </p:sp>
      <p:sp>
        <p:nvSpPr>
          <p:cNvPr id="4" name="Slide Number Placeholder 3"/>
          <p:cNvSpPr>
            <a:spLocks noGrp="1"/>
          </p:cNvSpPr>
          <p:nvPr>
            <p:ph type="sldNum" sz="quarter" idx="5"/>
          </p:nvPr>
        </p:nvSpPr>
        <p:spPr/>
        <p:txBody>
          <a:bodyPr/>
          <a:lstStyle/>
          <a:p>
            <a:fld id="{0AFE5399-892F-4212-BD62-C4FD13A049B8}" type="slidenum">
              <a:rPr lang="en-US" smtClean="0"/>
              <a:t>13</a:t>
            </a:fld>
            <a:endParaRPr lang="en-US"/>
          </a:p>
        </p:txBody>
      </p:sp>
    </p:spTree>
    <p:extLst>
      <p:ext uri="{BB962C8B-B14F-4D97-AF65-F5344CB8AC3E}">
        <p14:creationId xmlns:p14="http://schemas.microsoft.com/office/powerpoint/2010/main" val="724486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Interpreters enable immediate code execution and dynamic typing features, enhancing developer productivity and simplifying debugging. On the downside, they typically yield slower program performance and rely on the presence of the interpreter runtime environment, which can add overhead and complexity in deployment scenarios. 
 Image source: AI-generated</a:t>
            </a:r>
          </a:p>
        </p:txBody>
      </p:sp>
      <p:sp>
        <p:nvSpPr>
          <p:cNvPr id="4" name="Slide Number Placeholder 3"/>
          <p:cNvSpPr>
            <a:spLocks noGrp="1"/>
          </p:cNvSpPr>
          <p:nvPr>
            <p:ph type="sldNum" sz="quarter" idx="5"/>
          </p:nvPr>
        </p:nvSpPr>
        <p:spPr/>
        <p:txBody>
          <a:bodyPr/>
          <a:lstStyle/>
          <a:p>
            <a:fld id="{0AFE5399-892F-4212-BD62-C4FD13A049B8}" type="slidenum">
              <a:rPr lang="en-US" smtClean="0"/>
              <a:t>14</a:t>
            </a:fld>
            <a:endParaRPr lang="en-US"/>
          </a:p>
        </p:txBody>
      </p:sp>
    </p:spTree>
    <p:extLst>
      <p:ext uri="{BB962C8B-B14F-4D97-AF65-F5344CB8AC3E}">
        <p14:creationId xmlns:p14="http://schemas.microsoft.com/office/powerpoint/2010/main" val="189240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Is an Assembler?, Introduction to Virtual Machines and Bytecode, Brief Mention of JIT (Just-In-Time) Compilation</a:t>
            </a:r>
          </a:p>
        </p:txBody>
      </p:sp>
      <p:sp>
        <p:nvSpPr>
          <p:cNvPr id="4" name="Slide Number Placeholder 3"/>
          <p:cNvSpPr>
            <a:spLocks noGrp="1"/>
          </p:cNvSpPr>
          <p:nvPr>
            <p:ph type="sldNum" sz="quarter" idx="5"/>
          </p:nvPr>
        </p:nvSpPr>
        <p:spPr/>
        <p:txBody>
          <a:bodyPr/>
          <a:lstStyle/>
          <a:p>
            <a:fld id="{0AFE5399-892F-4212-BD62-C4FD13A049B8}" type="slidenum">
              <a:rPr lang="en-US" smtClean="0"/>
              <a:t>15</a:t>
            </a:fld>
            <a:endParaRPr lang="en-US"/>
          </a:p>
        </p:txBody>
      </p:sp>
    </p:spTree>
    <p:extLst>
      <p:ext uri="{BB962C8B-B14F-4D97-AF65-F5344CB8AC3E}">
        <p14:creationId xmlns:p14="http://schemas.microsoft.com/office/powerpoint/2010/main" val="25292776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An assembler converts assembly language, a low-level human-readable language closely tied to machine instructions, into binary machine code. Assembly provides control over hardware resources and performance tuning. Assemblers act as translators specialized for this domain and are essential tools in systems programming and embedded device development. 
 Image source: AI-generated</a:t>
            </a:r>
          </a:p>
        </p:txBody>
      </p:sp>
      <p:sp>
        <p:nvSpPr>
          <p:cNvPr id="4" name="Slide Number Placeholder 3"/>
          <p:cNvSpPr>
            <a:spLocks noGrp="1"/>
          </p:cNvSpPr>
          <p:nvPr>
            <p:ph type="sldNum" sz="quarter" idx="5"/>
          </p:nvPr>
        </p:nvSpPr>
        <p:spPr/>
        <p:txBody>
          <a:bodyPr/>
          <a:lstStyle/>
          <a:p>
            <a:fld id="{0AFE5399-892F-4212-BD62-C4FD13A049B8}" type="slidenum">
              <a:rPr lang="en-US" smtClean="0"/>
              <a:t>16</a:t>
            </a:fld>
            <a:endParaRPr lang="en-US"/>
          </a:p>
        </p:txBody>
      </p:sp>
    </p:spTree>
    <p:extLst>
      <p:ext uri="{BB962C8B-B14F-4D97-AF65-F5344CB8AC3E}">
        <p14:creationId xmlns:p14="http://schemas.microsoft.com/office/powerpoint/2010/main" val="15255644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632837-6F2B-0C2C-6F1F-07434C9E01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FE8F1BD-D34D-94D1-9AFE-CF7015E4DB2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D1C0F65-C3E8-EEFA-CD2C-EE2B49D7D963}"/>
              </a:ext>
            </a:extLst>
          </p:cNvPr>
          <p:cNvSpPr>
            <a:spLocks noGrp="1"/>
          </p:cNvSpPr>
          <p:nvPr>
            <p:ph type="body" idx="1"/>
          </p:nvPr>
        </p:nvSpPr>
        <p:spPr/>
        <p:txBody>
          <a:bodyPr/>
          <a:lstStyle/>
          <a:p>
            <a:r>
              <a:rPr lang="en-US"/>
              <a:t>An assembler converts assembly language, a low-level human-readable language closely tied to machine instructions, into binary machine code. Assembly provides control over hardware resources and performance tuning. Assemblers act as translators specialized for this domain and are essential tools in systems programming and embedded device development. 
 Image source: AI-generated</a:t>
            </a:r>
          </a:p>
        </p:txBody>
      </p:sp>
      <p:sp>
        <p:nvSpPr>
          <p:cNvPr id="4" name="Slide Number Placeholder 3">
            <a:extLst>
              <a:ext uri="{FF2B5EF4-FFF2-40B4-BE49-F238E27FC236}">
                <a16:creationId xmlns:a16="http://schemas.microsoft.com/office/drawing/2014/main" id="{5A1D0504-479B-D448-481C-CE7782736E21}"/>
              </a:ext>
            </a:extLst>
          </p:cNvPr>
          <p:cNvSpPr>
            <a:spLocks noGrp="1"/>
          </p:cNvSpPr>
          <p:nvPr>
            <p:ph type="sldNum" sz="quarter" idx="5"/>
          </p:nvPr>
        </p:nvSpPr>
        <p:spPr/>
        <p:txBody>
          <a:bodyPr/>
          <a:lstStyle/>
          <a:p>
            <a:fld id="{0AFE5399-892F-4212-BD62-C4FD13A049B8}" type="slidenum">
              <a:rPr lang="en-US" smtClean="0"/>
              <a:t>17</a:t>
            </a:fld>
            <a:endParaRPr lang="en-US"/>
          </a:p>
        </p:txBody>
      </p:sp>
    </p:spTree>
    <p:extLst>
      <p:ext uri="{BB962C8B-B14F-4D97-AF65-F5344CB8AC3E}">
        <p14:creationId xmlns:p14="http://schemas.microsoft.com/office/powerpoint/2010/main" val="27450891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Virtual machines (VMs) execute platform-independent bytecode, an intermediate representation produced by compilers, enabling code portability across diverse hardware. Bytecode balances between compilation and interpretation, improving performance and flexibility. Examples include the Java Virtual Machine (JVM), which allows Java programs to run on any device with the JVM installed. 
 Image source: AI-generated</a:t>
            </a:r>
          </a:p>
        </p:txBody>
      </p:sp>
      <p:sp>
        <p:nvSpPr>
          <p:cNvPr id="4" name="Slide Number Placeholder 3"/>
          <p:cNvSpPr>
            <a:spLocks noGrp="1"/>
          </p:cNvSpPr>
          <p:nvPr>
            <p:ph type="sldNum" sz="quarter" idx="5"/>
          </p:nvPr>
        </p:nvSpPr>
        <p:spPr/>
        <p:txBody>
          <a:bodyPr/>
          <a:lstStyle/>
          <a:p>
            <a:fld id="{0AFE5399-892F-4212-BD62-C4FD13A049B8}" type="slidenum">
              <a:rPr lang="en-US" smtClean="0"/>
              <a:t>18</a:t>
            </a:fld>
            <a:endParaRPr lang="en-US"/>
          </a:p>
        </p:txBody>
      </p:sp>
    </p:spTree>
    <p:extLst>
      <p:ext uri="{BB962C8B-B14F-4D97-AF65-F5344CB8AC3E}">
        <p14:creationId xmlns:p14="http://schemas.microsoft.com/office/powerpoint/2010/main" val="389431731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Just-In-Time compilation combines aspects of both compiling and interpreting by compiling bytecode into machine code at runtime. This approach enhances performance by generating optimized machine code on the fly. Languages like Java and C# commonly use JIT to improve execution speed while maintaining platform independence.</a:t>
            </a:r>
          </a:p>
        </p:txBody>
      </p:sp>
      <p:sp>
        <p:nvSpPr>
          <p:cNvPr id="4" name="Slide Number Placeholder 3"/>
          <p:cNvSpPr>
            <a:spLocks noGrp="1"/>
          </p:cNvSpPr>
          <p:nvPr>
            <p:ph type="sldNum" sz="quarter" idx="5"/>
          </p:nvPr>
        </p:nvSpPr>
        <p:spPr/>
        <p:txBody>
          <a:bodyPr/>
          <a:lstStyle/>
          <a:p>
            <a:fld id="{0AFE5399-892F-4212-BD62-C4FD13A049B8}" type="slidenum">
              <a:rPr lang="en-US" smtClean="0"/>
              <a:t>19</a:t>
            </a:fld>
            <a:endParaRPr lang="en-US"/>
          </a:p>
        </p:txBody>
      </p:sp>
    </p:spTree>
    <p:extLst>
      <p:ext uri="{BB962C8B-B14F-4D97-AF65-F5344CB8AC3E}">
        <p14:creationId xmlns:p14="http://schemas.microsoft.com/office/powerpoint/2010/main" val="19548858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What Are Translators in Programming?
 Compilers: Turning Source Code Into Executable Programs
 Interpreters: Running Code Step by Step
 Other Translation Tools: Assemblers and Hybrid Approaches 
 Image source: AI-generated</a:t>
            </a:r>
          </a:p>
        </p:txBody>
      </p:sp>
      <p:sp>
        <p:nvSpPr>
          <p:cNvPr id="4" name="Slide Number Placeholder 3"/>
          <p:cNvSpPr>
            <a:spLocks noGrp="1"/>
          </p:cNvSpPr>
          <p:nvPr>
            <p:ph type="sldNum" sz="quarter" idx="5"/>
          </p:nvPr>
        </p:nvSpPr>
        <p:spPr/>
        <p:txBody>
          <a:bodyPr/>
          <a:lstStyle/>
          <a:p>
            <a:fld id="{0AFE5399-892F-4212-BD62-C4FD13A049B8}" type="slidenum">
              <a:rPr lang="en-US" smtClean="0"/>
              <a:t>2</a:t>
            </a:fld>
            <a:endParaRPr lang="en-US"/>
          </a:p>
        </p:txBody>
      </p:sp>
    </p:spTree>
    <p:extLst>
      <p:ext uri="{BB962C8B-B14F-4D97-AF65-F5344CB8AC3E}">
        <p14:creationId xmlns:p14="http://schemas.microsoft.com/office/powerpoint/2010/main" val="39563485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summary, translators such as compilers, interpreters, assemblers, and hybrid tools play a vital role in converting human-readable code into executable programs. Understanding these tools helps beginner programmers grasp how their code runs and the trade-offs involved in different translation methods. This foundation is essential for effective programming and software development.</a:t>
            </a:r>
          </a:p>
        </p:txBody>
      </p:sp>
      <p:sp>
        <p:nvSpPr>
          <p:cNvPr id="4" name="Slide Number Placeholder 3"/>
          <p:cNvSpPr>
            <a:spLocks noGrp="1"/>
          </p:cNvSpPr>
          <p:nvPr>
            <p:ph type="sldNum" sz="quarter" idx="5"/>
          </p:nvPr>
        </p:nvSpPr>
        <p:spPr/>
        <p:txBody>
          <a:bodyPr/>
          <a:lstStyle/>
          <a:p>
            <a:fld id="{0AFE5399-892F-4212-BD62-C4FD13A049B8}" type="slidenum">
              <a:rPr lang="en-US" smtClean="0"/>
              <a:t>20</a:t>
            </a:fld>
            <a:endParaRPr lang="en-US"/>
          </a:p>
        </p:txBody>
      </p:sp>
    </p:spTree>
    <p:extLst>
      <p:ext uri="{BB962C8B-B14F-4D97-AF65-F5344CB8AC3E}">
        <p14:creationId xmlns:p14="http://schemas.microsoft.com/office/powerpoint/2010/main" val="18815741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Definition of a Translator, Why Programs Need Translation, Overview of Source Code and Machine Code</a:t>
            </a:r>
          </a:p>
        </p:txBody>
      </p:sp>
      <p:sp>
        <p:nvSpPr>
          <p:cNvPr id="4" name="Slide Number Placeholder 3"/>
          <p:cNvSpPr>
            <a:spLocks noGrp="1"/>
          </p:cNvSpPr>
          <p:nvPr>
            <p:ph type="sldNum" sz="quarter" idx="5"/>
          </p:nvPr>
        </p:nvSpPr>
        <p:spPr/>
        <p:txBody>
          <a:bodyPr/>
          <a:lstStyle/>
          <a:p>
            <a:fld id="{0AFE5399-892F-4212-BD62-C4FD13A049B8}" type="slidenum">
              <a:rPr lang="en-US" smtClean="0"/>
              <a:t>3</a:t>
            </a:fld>
            <a:endParaRPr lang="en-US"/>
          </a:p>
        </p:txBody>
      </p:sp>
    </p:spTree>
    <p:extLst>
      <p:ext uri="{BB962C8B-B14F-4D97-AF65-F5344CB8AC3E}">
        <p14:creationId xmlns:p14="http://schemas.microsoft.com/office/powerpoint/2010/main" val="422674729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 programming, a translator is a software tool that converts code written in one programming language into another form, usually converting high-level source code into machine code executable by a computer. This conversion makes programs understandable and executable by hardware. Translators include compilers, interpreters, and assemblers, each serving different but related roles in software development. 
 Image source: AI-generated</a:t>
            </a:r>
          </a:p>
        </p:txBody>
      </p:sp>
      <p:sp>
        <p:nvSpPr>
          <p:cNvPr id="4" name="Slide Number Placeholder 3"/>
          <p:cNvSpPr>
            <a:spLocks noGrp="1"/>
          </p:cNvSpPr>
          <p:nvPr>
            <p:ph type="sldNum" sz="quarter" idx="5"/>
          </p:nvPr>
        </p:nvSpPr>
        <p:spPr/>
        <p:txBody>
          <a:bodyPr/>
          <a:lstStyle/>
          <a:p>
            <a:fld id="{0AFE5399-892F-4212-BD62-C4FD13A049B8}" type="slidenum">
              <a:rPr lang="en-US" smtClean="0"/>
              <a:t>4</a:t>
            </a:fld>
            <a:endParaRPr lang="en-US"/>
          </a:p>
        </p:txBody>
      </p:sp>
    </p:spTree>
    <p:extLst>
      <p:ext uri="{BB962C8B-B14F-4D97-AF65-F5344CB8AC3E}">
        <p14:creationId xmlns:p14="http://schemas.microsoft.com/office/powerpoint/2010/main" val="18724048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Computers operate at the hardware level using binary machine code, which humans find difficult to write and understand. High-level programming languages are designed for human readability but must be translated into machine-level instructions for a computer to execute tasks. Translation bridges this gap, enabling developers to write in intuitive languages while maintaining machine efficiency.</a:t>
            </a:r>
          </a:p>
        </p:txBody>
      </p:sp>
      <p:sp>
        <p:nvSpPr>
          <p:cNvPr id="4" name="Slide Number Placeholder 3"/>
          <p:cNvSpPr>
            <a:spLocks noGrp="1"/>
          </p:cNvSpPr>
          <p:nvPr>
            <p:ph type="sldNum" sz="quarter" idx="5"/>
          </p:nvPr>
        </p:nvSpPr>
        <p:spPr/>
        <p:txBody>
          <a:bodyPr/>
          <a:lstStyle/>
          <a:p>
            <a:fld id="{0AFE5399-892F-4212-BD62-C4FD13A049B8}" type="slidenum">
              <a:rPr lang="en-US" smtClean="0"/>
              <a:t>5</a:t>
            </a:fld>
            <a:endParaRPr lang="en-US"/>
          </a:p>
        </p:txBody>
      </p:sp>
    </p:spTree>
    <p:extLst>
      <p:ext uri="{BB962C8B-B14F-4D97-AF65-F5344CB8AC3E}">
        <p14:creationId xmlns:p14="http://schemas.microsoft.com/office/powerpoint/2010/main" val="2022942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code is the human-readable set of instructions written in high-level programming languages such as Python or C++, while machine code is a low-level set of binary instructions understood directly by a computer’s CPU. Source code allows programmers to develop software efficiently, but only machine code can be executed directly by hardware. Translators perform the essential function of converting source code to machine code to produce functional programs. 
 Image source: AI-generated</a:t>
            </a:r>
          </a:p>
        </p:txBody>
      </p:sp>
      <p:sp>
        <p:nvSpPr>
          <p:cNvPr id="4" name="Slide Number Placeholder 3"/>
          <p:cNvSpPr>
            <a:spLocks noGrp="1"/>
          </p:cNvSpPr>
          <p:nvPr>
            <p:ph type="sldNum" sz="quarter" idx="5"/>
          </p:nvPr>
        </p:nvSpPr>
        <p:spPr/>
        <p:txBody>
          <a:bodyPr/>
          <a:lstStyle/>
          <a:p>
            <a:fld id="{0AFE5399-892F-4212-BD62-C4FD13A049B8}" type="slidenum">
              <a:rPr lang="en-US" smtClean="0"/>
              <a:t>6</a:t>
            </a:fld>
            <a:endParaRPr lang="en-US"/>
          </a:p>
        </p:txBody>
      </p:sp>
    </p:spTree>
    <p:extLst>
      <p:ext uri="{BB962C8B-B14F-4D97-AF65-F5344CB8AC3E}">
        <p14:creationId xmlns:p14="http://schemas.microsoft.com/office/powerpoint/2010/main" val="18563361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How a Compiler Works in Simple Terms, Examples of Compiled Languages (C++, C), Advantages and Limitations of Compilers</a:t>
            </a:r>
          </a:p>
        </p:txBody>
      </p:sp>
      <p:sp>
        <p:nvSpPr>
          <p:cNvPr id="4" name="Slide Number Placeholder 3"/>
          <p:cNvSpPr>
            <a:spLocks noGrp="1"/>
          </p:cNvSpPr>
          <p:nvPr>
            <p:ph type="sldNum" sz="quarter" idx="5"/>
          </p:nvPr>
        </p:nvSpPr>
        <p:spPr/>
        <p:txBody>
          <a:bodyPr/>
          <a:lstStyle/>
          <a:p>
            <a:fld id="{0AFE5399-892F-4212-BD62-C4FD13A049B8}" type="slidenum">
              <a:rPr lang="en-US" smtClean="0"/>
              <a:t>7</a:t>
            </a:fld>
            <a:endParaRPr lang="en-US"/>
          </a:p>
        </p:txBody>
      </p:sp>
    </p:spTree>
    <p:extLst>
      <p:ext uri="{BB962C8B-B14F-4D97-AF65-F5344CB8AC3E}">
        <p14:creationId xmlns:p14="http://schemas.microsoft.com/office/powerpoint/2010/main" val="5361808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compiler translates the entire source code of a program into machine code before execution, generating an executable file. This process involves lexical analysis, syntax analysis, semantic analysis, optimization, and code generation. By doing this upfront, compiled programs typically run faster because no translation occurs during execution.</a:t>
            </a:r>
          </a:p>
        </p:txBody>
      </p:sp>
      <p:sp>
        <p:nvSpPr>
          <p:cNvPr id="4" name="Slide Number Placeholder 3"/>
          <p:cNvSpPr>
            <a:spLocks noGrp="1"/>
          </p:cNvSpPr>
          <p:nvPr>
            <p:ph type="sldNum" sz="quarter" idx="5"/>
          </p:nvPr>
        </p:nvSpPr>
        <p:spPr/>
        <p:txBody>
          <a:bodyPr/>
          <a:lstStyle/>
          <a:p>
            <a:fld id="{0AFE5399-892F-4212-BD62-C4FD13A049B8}" type="slidenum">
              <a:rPr lang="en-US" smtClean="0"/>
              <a:t>8</a:t>
            </a:fld>
            <a:endParaRPr lang="en-US"/>
          </a:p>
        </p:txBody>
      </p:sp>
    </p:spTree>
    <p:extLst>
      <p:ext uri="{BB962C8B-B14F-4D97-AF65-F5344CB8AC3E}">
        <p14:creationId xmlns:p14="http://schemas.microsoft.com/office/powerpoint/2010/main" val="7675744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Languages like C and C++ use compilers to convert their source code into highly efficient machine code. These compiled languages are often used in performance-critical systems such as operating systems, embedded systems, and games. Their compilation process produces executables optimized for specific hardware, contributing to their widespread use where speed is paramount. 
 Image source: AI-generated</a:t>
            </a:r>
          </a:p>
        </p:txBody>
      </p:sp>
      <p:sp>
        <p:nvSpPr>
          <p:cNvPr id="4" name="Slide Number Placeholder 3"/>
          <p:cNvSpPr>
            <a:spLocks noGrp="1"/>
          </p:cNvSpPr>
          <p:nvPr>
            <p:ph type="sldNum" sz="quarter" idx="5"/>
          </p:nvPr>
        </p:nvSpPr>
        <p:spPr/>
        <p:txBody>
          <a:bodyPr/>
          <a:lstStyle/>
          <a:p>
            <a:fld id="{0AFE5399-892F-4212-BD62-C4FD13A049B8}" type="slidenum">
              <a:rPr lang="en-US" smtClean="0"/>
              <a:t>9</a:t>
            </a:fld>
            <a:endParaRPr lang="en-US"/>
          </a:p>
        </p:txBody>
      </p:sp>
    </p:spTree>
    <p:extLst>
      <p:ext uri="{BB962C8B-B14F-4D97-AF65-F5344CB8AC3E}">
        <p14:creationId xmlns:p14="http://schemas.microsoft.com/office/powerpoint/2010/main" val="19745930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2999" y="5172773"/>
            <a:ext cx="9906001" cy="770827"/>
          </a:xfrm>
        </p:spPr>
        <p:txBody>
          <a:bodyPr vert="horz" lIns="91440" tIns="45720" rIns="91440" bIns="45720" rtlCol="0" anchor="t">
            <a:normAutofit/>
          </a:bodyPr>
          <a:lstStyle>
            <a:lvl1pPr>
              <a:defRPr lang="en-US" sz="5400" dirty="0">
                <a:latin typeface="+mj-lt"/>
                <a:cs typeface="Mongolian Baiti" panose="03000500000000000000" pitchFamily="66" charset="0"/>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2999" y="4600446"/>
            <a:ext cx="9906001" cy="398304"/>
          </a:xfrm>
        </p:spPr>
        <p:txBody>
          <a:bodyPr vert="horz" lIns="91440" tIns="45720" rIns="91440" bIns="45720" rtlCol="0" anchor="b">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1143001" y="685800"/>
            <a:ext cx="9906000" cy="3716559"/>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lvl1pPr>
              <a:defRPr sz="1000"/>
            </a:lvl1pPr>
          </a:lstStyle>
          <a:p>
            <a:endParaRPr lang="en-US" sz="1000"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lvl1pPr>
              <a:defRPr sz="1000"/>
            </a:lvl1pPr>
          </a:lstStyle>
          <a:p>
            <a:fld id="{2953A48D-8978-4B7F-8BA5-7DDC44F9988C}" type="datetime1">
              <a:rPr lang="en-US" smtClean="0"/>
              <a:t>2/2/2026</a:t>
            </a:fld>
            <a:endParaRPr lang="en-US" sz="1000"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lvl1pPr>
              <a:defRPr sz="1000"/>
            </a:lvl1pPr>
          </a:lstStyle>
          <a:p>
            <a:fld id="{AEAA3239-9EA4-4A65-A281-97F994456D9F}" type="slidenum">
              <a:rPr lang="en-US" smtClean="0"/>
              <a:pPr/>
              <a:t>‹#›</a:t>
            </a:fld>
            <a:endParaRPr lang="en-US" sz="1000" dirty="0"/>
          </a:p>
        </p:txBody>
      </p:sp>
      <p:cxnSp>
        <p:nvCxnSpPr>
          <p:cNvPr id="4" name="Straight Connector 3">
            <a:extLst>
              <a:ext uri="{FF2B5EF4-FFF2-40B4-BE49-F238E27FC236}">
                <a16:creationId xmlns:a16="http://schemas.microsoft.com/office/drawing/2014/main" id="{B2008A96-F52F-AB95-8185-940BB21AA1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81990437"/>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b">
            <a:normAutofit/>
          </a:bodyPr>
          <a:lstStyle>
            <a:lvl1pPr>
              <a:defRPr lang="en-US" sz="7400" dirty="0">
                <a:solidFill>
                  <a:schemeClr val="accent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F4D7CA4D-0419-44B1-A572-E2F0F89C5403}"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076813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ctr">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3E86A8F3-65F3-4EB9-869C-76CEE4BDD77C}"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21366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143000" y="685800"/>
            <a:ext cx="4343400" cy="5257800"/>
          </a:xfrm>
        </p:spPr>
        <p:txBody>
          <a:bodyPr anchor="ctr">
            <a:normAutofit/>
          </a:bodyPr>
          <a:lstStyle>
            <a:lvl1pPr>
              <a:defRPr sz="3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96000" y="685801"/>
            <a:ext cx="4953000" cy="5257800"/>
          </a:xfrm>
        </p:spPr>
        <p:txBody>
          <a:bodyPr anchor="ctr">
            <a:normAutofit/>
          </a:bodyPr>
          <a:lstStyle>
            <a:lvl1pPr marL="457200" indent="-457200">
              <a:buClr>
                <a:schemeClr val="accent1"/>
              </a:buClr>
              <a:buFont typeface="+mj-lt"/>
              <a:buAutoNum type="arabicPeriod"/>
              <a:defRPr sz="1800"/>
            </a:lvl1pPr>
            <a:lvl2pPr marL="685800" indent="-4572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marL="1257300" indent="-342900">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1" y="6400800"/>
            <a:ext cx="990599" cy="457200"/>
          </a:xfrm>
        </p:spPr>
        <p:txBody>
          <a:bodyPr/>
          <a:lstStyle/>
          <a:p>
            <a:fld id="{8B41A39F-C131-47B8-AEC1-526A80C18BBA}" type="datetime1">
              <a:rPr lang="en-US" smtClean="0"/>
              <a:t>2/2/2026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CEEAC3E4-34A4-BAF1-4CEC-F3578B7F260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371596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132492" y="685800"/>
            <a:ext cx="5916508" cy="1705362"/>
          </a:xfrm>
        </p:spPr>
        <p:txBody>
          <a:bodyPr anchor="b">
            <a:normAutofit/>
          </a:bodyPr>
          <a:lstStyle>
            <a:lvl1pPr>
              <a:defRPr sz="3600"/>
            </a:lvl1pPr>
          </a:lstStyle>
          <a:p>
            <a:r>
              <a:rPr lang="en-US" dirty="0"/>
              <a:t>Click to edit Master title style</a:t>
            </a:r>
          </a:p>
        </p:txBody>
      </p:sp>
      <p:sp>
        <p:nvSpPr>
          <p:cNvPr id="10" name="Picture Placeholder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143000" y="685800"/>
            <a:ext cx="327747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132493" y="2574043"/>
            <a:ext cx="5916507" cy="3369557"/>
          </a:xfrm>
        </p:spPr>
        <p:txBody>
          <a:bodyPr>
            <a:normAutofit/>
          </a:bodyPr>
          <a:lstStyle>
            <a:lvl1pPr marL="457200" indent="-457200">
              <a:buClr>
                <a:schemeClr val="accent1"/>
              </a:buClr>
              <a:buFont typeface="+mj-lt"/>
              <a:buAutoNum type="arabicPeriod"/>
              <a:defRPr sz="1800"/>
            </a:lvl1pPr>
            <a:lvl2pPr marL="571500" indent="-3429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0" y="6400800"/>
            <a:ext cx="990600" cy="457200"/>
          </a:xfrm>
        </p:spPr>
        <p:txBody>
          <a:bodyPr/>
          <a:lstStyle/>
          <a:p>
            <a:fld id="{A877CDC7-E2DA-405F-BDB4-4ED43CAA16E6}" type="datetime1">
              <a:rPr lang="en-US" smtClean="0"/>
              <a:t>2/2/2026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8522FD4-D873-5880-85CA-81907402906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470693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95FE81-352A-04EE-D805-C0A4E238235A}"/>
              </a:ext>
            </a:extLst>
          </p:cNvPr>
          <p:cNvSpPr>
            <a:spLocks noGrp="1"/>
          </p:cNvSpPr>
          <p:nvPr>
            <p:ph type="title"/>
          </p:nvPr>
        </p:nvSpPr>
        <p:spPr>
          <a:xfrm>
            <a:off x="1143001" y="2438397"/>
            <a:ext cx="6623435" cy="1156423"/>
          </a:xfrm>
        </p:spPr>
        <p:txBody>
          <a:bodyPr anchor="b"/>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25ECE14C-6B0B-4298-B34D-766A34529CDF}"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8EE849E-3DB2-6D09-829E-63D97DAF47A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53380E56-1E9F-BBE4-3737-14FD20DDE33F}"/>
              </a:ext>
            </a:extLst>
          </p:cNvPr>
          <p:cNvSpPr>
            <a:spLocks noGrp="1"/>
          </p:cNvSpPr>
          <p:nvPr>
            <p:ph sz="quarter" idx="14"/>
          </p:nvPr>
        </p:nvSpPr>
        <p:spPr>
          <a:xfrm>
            <a:off x="1143000" y="3777702"/>
            <a:ext cx="4659735" cy="1632498"/>
          </a:xfrm>
        </p:spPr>
        <p:txBody>
          <a:bodyPr/>
          <a:lstStyle>
            <a:lvl1pPr>
              <a:spcBef>
                <a:spcPts val="0"/>
              </a:spcBef>
              <a:buNone/>
              <a:defRPr/>
            </a:lvl1pPr>
            <a:lvl2pPr>
              <a:spcBef>
                <a:spcPts val="0"/>
              </a:spcBef>
              <a:buNone/>
              <a:defRPr/>
            </a:lvl2pPr>
            <a:lvl3pPr>
              <a:spcBef>
                <a:spcPts val="0"/>
              </a:spcBef>
              <a:buNone/>
              <a:defRPr/>
            </a:lvl3pPr>
            <a:lvl4pPr>
              <a:spcBef>
                <a:spcPts val="0"/>
              </a:spcBef>
              <a:buNone/>
              <a:defRPr/>
            </a:lvl4pPr>
            <a:lvl5pPr>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1689052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3506558" cy="3456894"/>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02777" y="685800"/>
            <a:ext cx="4956175" cy="346121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D76CF820-C7DB-421D-8FD6-C430A9B1C2AC}"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F077C1-74FA-7247-9C7C-6A14D1FE584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16479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62471" y="2102780"/>
            <a:ext cx="3923455" cy="3840819"/>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797941" y="685800"/>
            <a:ext cx="5251059"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F0E63EA5-332D-4604-BD2D-34B00B234EDE}"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0DACAA-0808-2D60-12F2-52C968353E1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08607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1" y="702859"/>
            <a:ext cx="3048000" cy="5219330"/>
          </a:xfrm>
        </p:spPr>
        <p:txBody>
          <a:bodyPr anchor="b">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928417" y="724270"/>
            <a:ext cx="6120583" cy="521933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05145CA3-1D95-48B1-8239-73BFDAEAE6AF}"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103579D9-BC9D-2B0D-42FA-B8F3791ECB8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248218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707549"/>
            <a:ext cx="2590800" cy="5236051"/>
          </a:xfrm>
        </p:spPr>
        <p:txBody>
          <a:bodyPr anchor="b">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45817" y="708184"/>
            <a:ext cx="6603184" cy="523541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1B80F9BF-B0F8-4A9E-9210-E35AD48EB15E}"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92C2954-C801-2F12-6B41-2D0F2CDE902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5977338"/>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31931" y="719137"/>
            <a:ext cx="2717068" cy="1858941"/>
          </a:xfrm>
        </p:spPr>
        <p:txBody>
          <a:bodyPr anchor="t"/>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1143000"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6957"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48450" y="6400800"/>
            <a:ext cx="995575" cy="457200"/>
          </a:xfrm>
        </p:spPr>
        <p:txBody>
          <a:bodyPr/>
          <a:lstStyle>
            <a:lvl1pPr>
              <a:defRPr>
                <a:solidFill>
                  <a:schemeClr val="tx1"/>
                </a:solidFill>
                <a:effectLst/>
              </a:defRPr>
            </a:lvl1pPr>
          </a:lstStyle>
          <a:p>
            <a:fld id="{7030F05D-1D3B-4C2E-9FFA-DE29ED956270}"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4025" y="6400800"/>
            <a:ext cx="995575"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1AC5C24-4394-5215-8F84-119942C28BC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4239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142999" y="1905008"/>
            <a:ext cx="9906001" cy="4038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676A767-B18A-4D25-AB71-95C362FFA6CA}"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1E99ED41-DFA2-8D2F-7F31-B856DB6B81A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80744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1"/>
            <a:ext cx="2717067" cy="1892277"/>
          </a:xfrm>
        </p:spPr>
        <p:txBody>
          <a:bodyPr anchor="t"/>
          <a:lstStyle/>
          <a:p>
            <a:r>
              <a:rPr lang="en-US" dirty="0"/>
              <a:t>Click to edit Master title style</a:t>
            </a:r>
          </a:p>
        </p:txBody>
      </p:sp>
      <p:sp>
        <p:nvSpPr>
          <p:cNvPr id="11" name="Content Placeholder 7">
            <a:extLst>
              <a:ext uri="{FF2B5EF4-FFF2-40B4-BE49-F238E27FC236}">
                <a16:creationId xmlns:a16="http://schemas.microsoft.com/office/drawing/2014/main" id="{B3FABB3D-30D3-4F01-12AE-0D7193700279}"/>
              </a:ext>
            </a:extLst>
          </p:cNvPr>
          <p:cNvSpPr>
            <a:spLocks noGrp="1"/>
          </p:cNvSpPr>
          <p:nvPr>
            <p:ph sz="quarter" idx="16"/>
          </p:nvPr>
        </p:nvSpPr>
        <p:spPr>
          <a:xfrm>
            <a:off x="1143000"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9">
            <a:extLst>
              <a:ext uri="{FF2B5EF4-FFF2-40B4-BE49-F238E27FC236}">
                <a16:creationId xmlns:a16="http://schemas.microsoft.com/office/drawing/2014/main" id="{DF247FF5-7041-6BAC-2B24-D38B5823FDD0}"/>
              </a:ext>
            </a:extLst>
          </p:cNvPr>
          <p:cNvSpPr>
            <a:spLocks noGrp="1"/>
          </p:cNvSpPr>
          <p:nvPr>
            <p:ph type="pic" sz="quarter" idx="15" hasCustomPrompt="1"/>
          </p:nvPr>
        </p:nvSpPr>
        <p:spPr>
          <a:xfrm>
            <a:off x="4572085"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399" y="6400800"/>
            <a:ext cx="990600" cy="457200"/>
          </a:xfrm>
        </p:spPr>
        <p:txBody>
          <a:bodyPr/>
          <a:lstStyle>
            <a:lvl1pPr>
              <a:defRPr>
                <a:solidFill>
                  <a:schemeClr val="tx1"/>
                </a:solidFill>
                <a:effectLst/>
              </a:defRPr>
            </a:lvl1pPr>
          </a:lstStyle>
          <a:p>
            <a:fld id="{1B2FE6D2-B81D-4429-A41B-DCED2913EA16}"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22B7EA7-2EEF-FFC6-041D-2A5C4363724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943692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7762" y="4495800"/>
            <a:ext cx="3209368" cy="1447800"/>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799"/>
            <a:ext cx="9901238" cy="359504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572087" y="4495800"/>
            <a:ext cx="6476914" cy="1430536"/>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A986E4C-26E7-40BC-8DDD-DE3A2F7C8B9D}"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9A47364-66B2-3B4D-6600-100245734C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666162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417489" y="685799"/>
            <a:ext cx="3620525" cy="927545"/>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417617"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36428" y="6400800"/>
            <a:ext cx="1001586" cy="457200"/>
          </a:xfrm>
        </p:spPr>
        <p:txBody>
          <a:bodyPr/>
          <a:lstStyle/>
          <a:p>
            <a:fld id="{F14D5DAB-1E00-43FC-9445-DAAD2ACAC73A}" type="datetime1">
              <a:rPr lang="en-US" smtClean="0"/>
              <a:t>2/2/2026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38014" y="6400800"/>
            <a:ext cx="1001586"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A7BBF56-9F54-91F7-8B07-3836137799C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61854"/>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0"/>
            <a:ext cx="3620524" cy="927544"/>
          </a:xfrm>
        </p:spPr>
        <p:txBody>
          <a:bodyPr anchor="t">
            <a:normAutofit/>
          </a:bodyPr>
          <a:lstStyle>
            <a:lvl1pPr>
              <a:defRPr sz="3600"/>
            </a:lvl1pPr>
          </a:lstStyle>
          <a:p>
            <a:r>
              <a:rPr lang="en-US" dirty="0"/>
              <a:t>Click to edit Master title style</a:t>
            </a:r>
          </a:p>
        </p:txBody>
      </p:sp>
      <p:sp>
        <p:nvSpPr>
          <p:cNvPr id="7" name="Content Placeholder 7">
            <a:extLst>
              <a:ext uri="{FF2B5EF4-FFF2-40B4-BE49-F238E27FC236}">
                <a16:creationId xmlns:a16="http://schemas.microsoft.com/office/drawing/2014/main" id="{A46DECC9-7986-BB68-7725-C840C27A8E91}"/>
              </a:ext>
            </a:extLst>
          </p:cNvPr>
          <p:cNvSpPr>
            <a:spLocks noGrp="1"/>
          </p:cNvSpPr>
          <p:nvPr>
            <p:ph sz="quarter" idx="18"/>
          </p:nvPr>
        </p:nvSpPr>
        <p:spPr>
          <a:xfrm>
            <a:off x="1143000"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a:extLst>
              <a:ext uri="{FF2B5EF4-FFF2-40B4-BE49-F238E27FC236}">
                <a16:creationId xmlns:a16="http://schemas.microsoft.com/office/drawing/2014/main" id="{47AACE2C-717B-D303-9874-EEBCB1CCD937}"/>
              </a:ext>
            </a:extLst>
          </p:cNvPr>
          <p:cNvSpPr>
            <a:spLocks noGrp="1"/>
          </p:cNvSpPr>
          <p:nvPr>
            <p:ph type="pic" sz="quarter" idx="13" hasCustomPrompt="1"/>
          </p:nvPr>
        </p:nvSpPr>
        <p:spPr>
          <a:xfrm>
            <a:off x="54864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58401" y="6400800"/>
            <a:ext cx="990598" cy="457200"/>
          </a:xfrm>
        </p:spPr>
        <p:txBody>
          <a:bodyPr/>
          <a:lstStyle/>
          <a:p>
            <a:fld id="{4989F924-B50F-4860-B10F-D52036B96E39}" type="datetime1">
              <a:rPr lang="en-US" smtClean="0"/>
              <a:t>2/2/2026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49000" y="6400800"/>
            <a:ext cx="990598"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A1B0D76A-CF8F-ABF7-FD42-BC815738E31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991266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92241" y="685800"/>
            <a:ext cx="4546423" cy="914400"/>
          </a:xfrm>
        </p:spPr>
        <p:txBody>
          <a:bodyPr anchor="t">
            <a:normAutofit/>
          </a:bodyPr>
          <a:lstStyle>
            <a:lvl1pPr>
              <a:defRPr sz="3600"/>
            </a:lvl1pPr>
          </a:lstStyle>
          <a:p>
            <a:r>
              <a:rPr lang="en-US" dirty="0"/>
              <a:t>Click to edit Master title style</a:t>
            </a:r>
          </a:p>
        </p:txBody>
      </p:sp>
      <p:sp>
        <p:nvSpPr>
          <p:cNvPr id="13" name="Picture Placeholder 10">
            <a:extLst>
              <a:ext uri="{FF2B5EF4-FFF2-40B4-BE49-F238E27FC236}">
                <a16:creationId xmlns:a16="http://schemas.microsoft.com/office/drawing/2014/main" id="{373F0A7D-AD36-9BC0-CF3C-1985F174509D}"/>
              </a:ext>
            </a:extLst>
          </p:cNvPr>
          <p:cNvSpPr>
            <a:spLocks noGrp="1"/>
          </p:cNvSpPr>
          <p:nvPr>
            <p:ph type="pic" sz="quarter" idx="15" hasCustomPrompt="1"/>
          </p:nvPr>
        </p:nvSpPr>
        <p:spPr>
          <a:xfrm>
            <a:off x="1153336"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492241" y="1828300"/>
            <a:ext cx="4556759"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4316"/>
            <a:ext cx="5943600" cy="453684"/>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4316"/>
            <a:ext cx="990600" cy="453684"/>
          </a:xfrm>
        </p:spPr>
        <p:txBody>
          <a:bodyPr/>
          <a:lstStyle>
            <a:lvl1pPr>
              <a:defRPr>
                <a:solidFill>
                  <a:schemeClr val="tx1"/>
                </a:solidFill>
                <a:effectLst/>
              </a:defRPr>
            </a:lvl1pPr>
          </a:lstStyle>
          <a:p>
            <a:fld id="{4D02379D-477C-47F0-9322-3E7981CF2222}"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4316"/>
            <a:ext cx="990600" cy="453684"/>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520D0403-0661-B304-FC30-17B8CEC938C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56647284"/>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64740" y="685800"/>
            <a:ext cx="4513154" cy="914400"/>
          </a:xfrm>
        </p:spPr>
        <p:txBody>
          <a:bodyPr anchor="t">
            <a:normAutofit/>
          </a:bodyPr>
          <a:lstStyle>
            <a:lvl1pPr>
              <a:defRPr sz="3600"/>
            </a:lvl1pPr>
          </a:lstStyle>
          <a:p>
            <a:r>
              <a:rPr lang="en-US"/>
              <a:t>Click to edit Master title style</a:t>
            </a:r>
            <a:endParaRPr lang="en-US" dirty="0"/>
          </a:p>
        </p:txBody>
      </p:sp>
      <p:sp>
        <p:nvSpPr>
          <p:cNvPr id="16" name="Content Placeholder 7">
            <a:extLst>
              <a:ext uri="{FF2B5EF4-FFF2-40B4-BE49-F238E27FC236}">
                <a16:creationId xmlns:a16="http://schemas.microsoft.com/office/drawing/2014/main" id="{08C86B72-855F-890D-47EC-5A46EA634C56}"/>
              </a:ext>
            </a:extLst>
          </p:cNvPr>
          <p:cNvSpPr>
            <a:spLocks noGrp="1"/>
          </p:cNvSpPr>
          <p:nvPr>
            <p:ph sz="quarter" idx="14"/>
          </p:nvPr>
        </p:nvSpPr>
        <p:spPr>
          <a:xfrm>
            <a:off x="1164740" y="1828300"/>
            <a:ext cx="4513154"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0">
            <a:extLst>
              <a:ext uri="{FF2B5EF4-FFF2-40B4-BE49-F238E27FC236}">
                <a16:creationId xmlns:a16="http://schemas.microsoft.com/office/drawing/2014/main" id="{CBB37A90-5561-8836-19D2-B4DFB635D8F9}"/>
              </a:ext>
            </a:extLst>
          </p:cNvPr>
          <p:cNvSpPr>
            <a:spLocks noGrp="1"/>
          </p:cNvSpPr>
          <p:nvPr>
            <p:ph type="pic" sz="quarter" idx="15" hasCustomPrompt="1"/>
          </p:nvPr>
        </p:nvSpPr>
        <p:spPr>
          <a:xfrm>
            <a:off x="6389910"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599" cy="457200"/>
          </a:xfrm>
        </p:spPr>
        <p:txBody>
          <a:bodyPr/>
          <a:lstStyle>
            <a:lvl1pPr>
              <a:defRPr>
                <a:solidFill>
                  <a:schemeClr val="tx1"/>
                </a:solidFill>
                <a:effectLst/>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36535" y="6400800"/>
            <a:ext cx="990600" cy="457200"/>
          </a:xfrm>
        </p:spPr>
        <p:txBody>
          <a:bodyPr/>
          <a:lstStyle/>
          <a:p>
            <a:fld id="{30FBF84D-747E-4A2D-B74C-0D1ADB9D978A}"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lvl1pPr>
              <a:defRPr>
                <a:solidFill>
                  <a:schemeClr val="accent1"/>
                </a:solidFill>
                <a:effectLst/>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10804DAD-5BC0-9FC5-EC18-CDBE0EE36A9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264976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3662043"/>
            <a:ext cx="2667001" cy="2281557"/>
          </a:xfrm>
        </p:spPr>
        <p:txBody>
          <a:bodyPr anchor="t">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2999" y="685800"/>
            <a:ext cx="9906001"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12F17FE-50B5-4F97-A5FE-D47BC058140D}"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F1B40F4D-4FD2-324C-CFF2-ADA23A35CFB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86360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07477"/>
            <a:ext cx="2743106" cy="2330454"/>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01063" y="707476"/>
            <a:ext cx="6947938" cy="2685824"/>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142999" y="3607498"/>
            <a:ext cx="9906001" cy="233045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600" cy="457200"/>
          </a:xfrm>
        </p:spPr>
        <p:txBody>
          <a:bodyPr/>
          <a:lstStyle/>
          <a:p>
            <a:fld id="{398629FA-33AC-4B91-9F50-6A34C73DB4A5}"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F6F4162-8B6A-031F-A186-63503EB5CF2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42195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1"/>
            <a:ext cx="2667001" cy="5257800"/>
          </a:xfrm>
        </p:spPr>
        <p:txBody>
          <a:bodyPr anchor="ctr">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024956" y="685800"/>
            <a:ext cx="7024044"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C54EB15-C6E9-4FB2-A00E-83F3272DC203}"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12BAF7E-DB4B-FC77-1D4B-2907E790CFE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205849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4553" y="702859"/>
            <a:ext cx="5744447" cy="909869"/>
          </a:xfrm>
        </p:spPr>
        <p:txBody>
          <a:bodyPr anchor="t"/>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1143000"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5739" y="1828299"/>
            <a:ext cx="573778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10052921" y="6400800"/>
            <a:ext cx="990601" cy="457200"/>
          </a:xfrm>
        </p:spPr>
        <p:txBody>
          <a:bodyPr/>
          <a:lstStyle/>
          <a:p>
            <a:fld id="{F35C560A-6694-4C54-932B-EBD007D80457}" type="datetime1">
              <a:rPr lang="en-US" smtClean="0"/>
              <a:t>2/2/2026</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234F062-E526-E361-D4BD-72E769199F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184462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1" y="2327554"/>
            <a:ext cx="3914086" cy="3656368"/>
          </a:xfrm>
        </p:spPr>
        <p:txBody>
          <a:bodyPr vert="horz" lIns="91440" tIns="45720" rIns="91440" bIns="45720" rtlCol="0" anchor="t">
            <a:normAutofit/>
          </a:bodyPr>
          <a:lstStyle>
            <a:lvl1pPr>
              <a:defRPr lang="en-US" sz="48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4817" y="685799"/>
            <a:ext cx="3174160" cy="1458873"/>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769104" y="685800"/>
            <a:ext cx="525808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52400" y="6400800"/>
            <a:ext cx="5943600" cy="453602"/>
          </a:xfrm>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0058400" y="6400800"/>
            <a:ext cx="990600" cy="453602"/>
          </a:xfrm>
        </p:spPr>
        <p:txBody>
          <a:bodyPr/>
          <a:lstStyle/>
          <a:p>
            <a:fld id="{8529DE94-2476-477B-981E-08C53D89AC9B}" type="datetime1">
              <a:rPr lang="en-US" smtClean="0"/>
              <a:t>2/2/2026</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014B7BE-0A4F-0031-AC74-6519ACD526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60127586"/>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702859"/>
            <a:ext cx="5744448" cy="89486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3924"/>
            <a:ext cx="5744447" cy="409967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3">
            <a:extLst>
              <a:ext uri="{FF2B5EF4-FFF2-40B4-BE49-F238E27FC236}">
                <a16:creationId xmlns:a16="http://schemas.microsoft.com/office/drawing/2014/main" id="{D5B6C620-74FA-0279-5BC5-97091F2D268B}"/>
              </a:ext>
            </a:extLst>
          </p:cNvPr>
          <p:cNvSpPr>
            <a:spLocks noGrp="1"/>
          </p:cNvSpPr>
          <p:nvPr>
            <p:ph type="pic" sz="quarter" idx="13" hasCustomPrompt="1"/>
          </p:nvPr>
        </p:nvSpPr>
        <p:spPr>
          <a:xfrm>
            <a:off x="7631547"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152400" y="6400800"/>
            <a:ext cx="5943600" cy="457200"/>
          </a:xfrm>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058399" y="6400800"/>
            <a:ext cx="990600" cy="457200"/>
          </a:xfrm>
        </p:spPr>
        <p:txBody>
          <a:bodyPr/>
          <a:lstStyle/>
          <a:p>
            <a:fld id="{101DF975-D0C4-475F-9F7C-B84D5C6D229B}" type="datetime1">
              <a:rPr lang="en-US" smtClean="0"/>
              <a:t>2/2/2026</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CD60DA1-4793-4BB1-35F1-0A144685020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3583988"/>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685799"/>
            <a:ext cx="9905999" cy="948457"/>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70936" y="1849212"/>
            <a:ext cx="4569056"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6452008" y="1849212"/>
            <a:ext cx="4596992" cy="409438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FD9AFD03-FE9C-40DF-B862-03968B25C24F}" type="datetime1">
              <a:rPr lang="en-US" smtClean="0"/>
              <a:t>2/2/2026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9177AF9D-3C1B-C06E-8ED0-0E93CB299E0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4572505"/>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845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9213"/>
            <a:ext cx="3886200"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741216" y="1849213"/>
            <a:ext cx="5307785" cy="4094387"/>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2FD384AD-C61A-48D6-93CC-8F2E0CDBE1F5}" type="datetime1">
              <a:rPr lang="en-US" smtClean="0"/>
              <a:t>2/2/2026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3068E299-4F76-11A9-0401-93911962B31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0061104"/>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1832"/>
          </a:xfrm>
        </p:spPr>
        <p:txBody>
          <a:bodyPr anchor="t"/>
          <a:lstStyle/>
          <a:p>
            <a:r>
              <a:rPr lang="en-US" dirty="0"/>
              <a:t>Click to edit Master title style</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143000" y="1855838"/>
            <a:ext cx="4678055" cy="4087762"/>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569855" y="1855839"/>
            <a:ext cx="4479145" cy="408776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flipH="1">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614BD192-03A5-4A45-AA3A-3048777F9DA1}" type="datetime1">
              <a:rPr lang="en-US" smtClean="0"/>
              <a:t>2/2/2026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495B70AA-3B93-7622-1DFB-94A2304AD14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114530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8" y="685801"/>
            <a:ext cx="6416832" cy="914400"/>
          </a:xfrm>
        </p:spPr>
        <p:txBody>
          <a:bodyPr anchor="t"/>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1828299"/>
            <a:ext cx="6416832" cy="4115300"/>
          </a:xfrm>
        </p:spPr>
        <p:txBody>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10058400" y="6400800"/>
            <a:ext cx="990600" cy="457200"/>
          </a:xfrm>
        </p:spPr>
        <p:txBody>
          <a:bodyPr/>
          <a:lstStyle/>
          <a:p>
            <a:fld id="{688BF943-8E28-4DFB-B0DE-F00AF9279F8D}" type="datetime1">
              <a:rPr lang="en-US" smtClean="0"/>
              <a:t>2/2/2026</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239A83E-B0F1-03F6-74AC-D67E31FB986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974739"/>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94998"/>
            <a:ext cx="6407304" cy="914400"/>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2999" y="1828299"/>
            <a:ext cx="6407305" cy="4115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0">
            <a:extLst>
              <a:ext uri="{FF2B5EF4-FFF2-40B4-BE49-F238E27FC236}">
                <a16:creationId xmlns:a16="http://schemas.microsoft.com/office/drawing/2014/main" id="{A0F08A51-DDF0-F904-C832-37321BA8D046}"/>
              </a:ext>
            </a:extLst>
          </p:cNvPr>
          <p:cNvSpPr>
            <a:spLocks noGrp="1"/>
          </p:cNvSpPr>
          <p:nvPr>
            <p:ph type="pic" sz="quarter" idx="13" hasCustomPrompt="1"/>
          </p:nvPr>
        </p:nvSpPr>
        <p:spPr>
          <a:xfrm>
            <a:off x="8271848"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14FE1444-BD57-4488-BC66-780B65504E47}" type="datetime1">
              <a:rPr lang="en-US" smtClean="0"/>
              <a:t>2/2/2026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2500A44A-2759-A2C2-08DC-0AAFC6B55096}"/>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212321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20467"/>
            <a:ext cx="3517146" cy="1628481"/>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1" y="2563904"/>
            <a:ext cx="3517146"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372162" y="685801"/>
            <a:ext cx="5676838"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C7D6AC0-AFBC-4BF8-914C-3A003B9A62FD}"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BEC98E67-C3DE-1B21-ADC4-8C5E2F6367F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19454803"/>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9">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72129" y="709098"/>
            <a:ext cx="2491239" cy="1639852"/>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72128" y="2563905"/>
            <a:ext cx="2491239"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375384" y="685800"/>
            <a:ext cx="6673616"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0800"/>
            <a:ext cx="990599" cy="457200"/>
          </a:xfrm>
        </p:spPr>
        <p:txBody>
          <a:bodyPr/>
          <a:lstStyle/>
          <a:p>
            <a:fld id="{2DA2328B-B1E6-45A4-86CF-8A83B4DA9E96}"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E70BF570-92F5-4B04-EE32-8093EAC2D17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447914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143000" y="5243865"/>
            <a:ext cx="9906000" cy="709673"/>
          </a:xfrm>
        </p:spPr>
        <p:txBody>
          <a:bodyPr anchor="b">
            <a:normAutofit/>
          </a:bodyPr>
          <a:lstStyle>
            <a:lvl1pPr algn="ctr">
              <a:lnSpc>
                <a:spcPct val="110000"/>
              </a:lnSpc>
              <a:defRPr sz="2600" b="1" i="0">
                <a:solidFill>
                  <a:schemeClr val="bg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143000" y="685801"/>
            <a:ext cx="9906000" cy="4329860"/>
          </a:xfrm>
        </p:spPr>
        <p:txBody>
          <a:bodyPr anchor="t">
            <a:normAutofit/>
          </a:bodyPr>
          <a:lstStyle>
            <a:lvl1pPr marL="0" indent="0" algn="ctr">
              <a:lnSpc>
                <a:spcPct val="90000"/>
              </a:lnSpc>
              <a:buNone/>
              <a:defRPr sz="25000" b="0">
                <a:solidFill>
                  <a:schemeClr val="bg1"/>
                </a:solidFill>
                <a:latin typeface="+mj-lt"/>
                <a:cs typeface="Mongolian Baiti" panose="03000500000000000000" pitchFamily="66" charset="0"/>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B38E9D8-4FC1-4DAE-99E4-835FCD288395}" type="datetime1">
              <a:rPr lang="en-US" smtClean="0"/>
              <a:t>2/2/2026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FA7AB40-CE07-6773-F477-107BB694C7B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68798322"/>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3CD651BA-50FB-2DF6-3F6E-69C4FCD7BA80}"/>
              </a:ext>
            </a:extLst>
          </p:cNvPr>
          <p:cNvSpPr>
            <a:spLocks noGrp="1"/>
          </p:cNvSpPr>
          <p:nvPr>
            <p:ph type="title"/>
          </p:nvPr>
        </p:nvSpPr>
        <p:spPr>
          <a:xfrm>
            <a:off x="6095999" y="4609809"/>
            <a:ext cx="4953001" cy="1343730"/>
          </a:xfrm>
        </p:spPr>
        <p:txBody>
          <a:bodyPr anchor="b"/>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FCA4E528-A76C-88B7-F866-78D030A514D8}"/>
              </a:ext>
            </a:extLst>
          </p:cNvPr>
          <p:cNvSpPr>
            <a:spLocks noGrp="1"/>
          </p:cNvSpPr>
          <p:nvPr>
            <p:ph sz="quarter" idx="14" hasCustomPrompt="1"/>
          </p:nvPr>
        </p:nvSpPr>
        <p:spPr>
          <a:xfrm>
            <a:off x="1143000" y="685801"/>
            <a:ext cx="9906000" cy="3276600"/>
          </a:xfrm>
        </p:spPr>
        <p:txBody>
          <a:bodyPr anchor="b"/>
          <a:lstStyle>
            <a:lvl1pPr>
              <a:lnSpc>
                <a:spcPct val="90000"/>
              </a:lnSpc>
              <a:buNone/>
              <a:defRPr sz="270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40BAEB1E-5971-4FE0-8556-E58B94C51D44}" type="datetime1">
              <a:rPr lang="en-US" smtClean="0"/>
              <a:t>2/2/2026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0EA5BF1-23C2-0F30-7510-43650AEC4DE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8521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8017" y="2015442"/>
            <a:ext cx="4240984" cy="3960242"/>
          </a:xfrm>
        </p:spPr>
        <p:txBody>
          <a:bodyPr vert="horz" lIns="91440" tIns="45720" rIns="91440" bIns="45720" rtlCol="0" anchor="t">
            <a:norm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8016" y="685800"/>
            <a:ext cx="3755116" cy="1114678"/>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1" y="685800"/>
            <a:ext cx="4952999"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tx1"/>
                </a:solidFill>
                <a:effectLst/>
              </a:defRPr>
            </a:lvl1pPr>
          </a:lstStyle>
          <a:p>
            <a:fld id="{EC51F7A3-E7CB-4889-B172-A123C630DC51}"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12" name="Straight Connector 11">
            <a:extLst>
              <a:ext uri="{FF2B5EF4-FFF2-40B4-BE49-F238E27FC236}">
                <a16:creationId xmlns:a16="http://schemas.microsoft.com/office/drawing/2014/main" id="{0E8BDBFD-5D03-F89B-C880-B0D233D5D48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665469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C3DADE7F-E67E-CAEA-8072-B9514E6E1175}"/>
              </a:ext>
            </a:extLst>
          </p:cNvPr>
          <p:cNvSpPr>
            <a:spLocks noGrp="1"/>
          </p:cNvSpPr>
          <p:nvPr>
            <p:ph type="title"/>
          </p:nvPr>
        </p:nvSpPr>
        <p:spPr>
          <a:xfrm>
            <a:off x="8153399" y="685800"/>
            <a:ext cx="2895601" cy="5267739"/>
          </a:xfrm>
        </p:spPr>
        <p:txBody>
          <a:bodyPr anchor="ctr"/>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64D4B29D-DD33-F8A0-6077-D56DBC08D2DB}"/>
              </a:ext>
            </a:extLst>
          </p:cNvPr>
          <p:cNvSpPr>
            <a:spLocks noGrp="1"/>
          </p:cNvSpPr>
          <p:nvPr>
            <p:ph sz="quarter" idx="14" hasCustomPrompt="1"/>
          </p:nvPr>
        </p:nvSpPr>
        <p:spPr>
          <a:xfrm>
            <a:off x="1143000" y="685800"/>
            <a:ext cx="6781800" cy="4191001"/>
          </a:xfrm>
        </p:spPr>
        <p:txBody>
          <a:bodyPr anchor="b"/>
          <a:lstStyle>
            <a:lvl1pPr>
              <a:lnSpc>
                <a:spcPct val="90000"/>
              </a:lnSpc>
              <a:buNone/>
              <a:defRPr sz="20000">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p>
            <a:fld id="{39DFF5D4-4547-4361-B250-BFE60A41E1A4}" type="datetime1">
              <a:rPr lang="en-US" smtClean="0"/>
              <a:t>2/2/2026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D002FC57-F63B-DF9D-9ACC-AC4696C03769}"/>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7227928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 Large 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D15B53-A6D4-5307-3354-15A2A777AAD6}"/>
              </a:ext>
            </a:extLst>
          </p:cNvPr>
          <p:cNvSpPr>
            <a:spLocks noGrp="1"/>
          </p:cNvSpPr>
          <p:nvPr>
            <p:ph sz="quarter" idx="14" hasCustomPrompt="1"/>
          </p:nvPr>
        </p:nvSpPr>
        <p:spPr>
          <a:xfrm>
            <a:off x="1143000" y="715425"/>
            <a:ext cx="9906000" cy="4217987"/>
          </a:xfrm>
        </p:spPr>
        <p:txBody>
          <a:bodyPr/>
          <a:lstStyle>
            <a:lvl1pPr>
              <a:lnSpc>
                <a:spcPct val="90000"/>
              </a:lnSpc>
              <a:buNone/>
              <a:defRPr sz="27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4499B2AA-EA1F-4808-8C25-C8FD26324E26}" type="datetime1">
              <a:rPr lang="en-US" smtClean="0"/>
              <a:t>2/2/2026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99D6B5B7-21A5-3BED-394A-5383E64E7DF5}"/>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3B1AF28-7C69-5D76-E7F7-FF9768CC36DF}"/>
              </a:ext>
            </a:extLst>
          </p:cNvPr>
          <p:cNvSpPr>
            <a:spLocks noGrp="1"/>
          </p:cNvSpPr>
          <p:nvPr>
            <p:ph type="title"/>
          </p:nvPr>
        </p:nvSpPr>
        <p:spPr>
          <a:xfrm>
            <a:off x="1143001" y="5166360"/>
            <a:ext cx="8759952" cy="786384"/>
          </a:xfrm>
        </p:spPr>
        <p:txBody>
          <a:bodyPr/>
          <a:lstStyle>
            <a:lvl1pPr>
              <a:lnSpc>
                <a:spcPct val="110000"/>
              </a:lnSpc>
              <a:defRPr sz="28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1337099565"/>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anchor="t">
            <a:normAutofit/>
          </a:bodyPr>
          <a:lstStyle>
            <a:lvl1pPr marL="0" indent="0">
              <a:lnSpc>
                <a:spcPct val="90000"/>
              </a:lnSpc>
              <a:buNone/>
              <a:defRPr sz="5400" b="0">
                <a:solidFill>
                  <a:schemeClr val="bg1"/>
                </a:solidFill>
                <a:latin typeface="+mj-lt"/>
                <a:cs typeface="Mongolian Baiti" panose="03000500000000000000" pitchFamily="66" charset="0"/>
              </a:defRPr>
            </a:lvl1pPr>
            <a:lvl2pPr marL="228600" indent="0">
              <a:lnSpc>
                <a:spcPct val="90000"/>
              </a:lnSpc>
              <a:buNone/>
              <a:defRPr sz="5400" b="0">
                <a:solidFill>
                  <a:schemeClr val="bg1"/>
                </a:solidFill>
                <a:latin typeface="+mj-lt"/>
                <a:cs typeface="Mongolian Baiti" panose="03000500000000000000" pitchFamily="66" charset="0"/>
              </a:defRPr>
            </a:lvl2pPr>
            <a:lvl3pPr marL="457200" indent="0">
              <a:lnSpc>
                <a:spcPct val="90000"/>
              </a:lnSpc>
              <a:buNone/>
              <a:defRPr sz="5400" b="0">
                <a:solidFill>
                  <a:schemeClr val="bg1"/>
                </a:solidFill>
                <a:latin typeface="+mj-lt"/>
                <a:cs typeface="Mongolian Baiti" panose="03000500000000000000" pitchFamily="66" charset="0"/>
              </a:defRPr>
            </a:lvl3pPr>
            <a:lvl4pPr marL="685800" indent="0">
              <a:lnSpc>
                <a:spcPct val="90000"/>
              </a:lnSpc>
              <a:buNone/>
              <a:defRPr sz="5400" b="0">
                <a:solidFill>
                  <a:schemeClr val="bg1"/>
                </a:solidFill>
                <a:latin typeface="+mj-lt"/>
                <a:cs typeface="Mongolian Baiti" panose="03000500000000000000" pitchFamily="66" charset="0"/>
              </a:defRPr>
            </a:lvl4pPr>
            <a:lvl5pPr marL="914400" indent="0">
              <a:lnSpc>
                <a:spcPct val="90000"/>
              </a:lnSpc>
              <a:buNone/>
              <a:defRPr sz="5400" b="0">
                <a:solidFill>
                  <a:schemeClr val="bg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7F8C9FE2-6DE5-4BD7-B30C-85A8ECDF0918}" type="datetime1">
              <a:rPr lang="en-US" smtClean="0"/>
              <a:t>2/2/2026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D9E59E0B-DA31-573A-9F4C-606FE4AAB022}"/>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93228657"/>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10439400" cy="5257800"/>
          </a:xfrm>
        </p:spPr>
        <p:txBody>
          <a:bodyPr anchor="t">
            <a:normAutofit/>
          </a:bodyPr>
          <a:lstStyle>
            <a:lvl1pPr marL="0" indent="0">
              <a:lnSpc>
                <a:spcPct val="90000"/>
              </a:lnSpc>
              <a:buNone/>
              <a:defRPr sz="5400" b="0">
                <a:solidFill>
                  <a:schemeClr val="tx1"/>
                </a:solidFill>
                <a:latin typeface="+mj-lt"/>
                <a:cs typeface="Mongolian Baiti" panose="03000500000000000000" pitchFamily="66" charset="0"/>
              </a:defRPr>
            </a:lvl1pPr>
            <a:lvl2pPr marL="228600" indent="0">
              <a:lnSpc>
                <a:spcPct val="90000"/>
              </a:lnSpc>
              <a:buNone/>
              <a:defRPr sz="5400" b="0">
                <a:solidFill>
                  <a:schemeClr val="tx1"/>
                </a:solidFill>
                <a:latin typeface="+mj-lt"/>
                <a:cs typeface="Mongolian Baiti" panose="03000500000000000000" pitchFamily="66" charset="0"/>
              </a:defRPr>
            </a:lvl2pPr>
            <a:lvl3pPr marL="457200" indent="0">
              <a:lnSpc>
                <a:spcPct val="90000"/>
              </a:lnSpc>
              <a:buNone/>
              <a:defRPr sz="5400" b="0">
                <a:solidFill>
                  <a:schemeClr val="tx1"/>
                </a:solidFill>
                <a:latin typeface="+mj-lt"/>
                <a:cs typeface="Mongolian Baiti" panose="03000500000000000000" pitchFamily="66" charset="0"/>
              </a:defRPr>
            </a:lvl3pPr>
            <a:lvl4pPr marL="685800" indent="0">
              <a:lnSpc>
                <a:spcPct val="90000"/>
              </a:lnSpc>
              <a:buNone/>
              <a:defRPr sz="5400" b="0">
                <a:solidFill>
                  <a:schemeClr val="tx1"/>
                </a:solidFill>
                <a:latin typeface="+mj-lt"/>
                <a:cs typeface="Mongolian Baiti" panose="03000500000000000000" pitchFamily="66" charset="0"/>
              </a:defRPr>
            </a:lvl4pPr>
            <a:lvl5pPr marL="914400" indent="0">
              <a:lnSpc>
                <a:spcPct val="90000"/>
              </a:lnSpc>
              <a:buNone/>
              <a:defRPr sz="5400" b="0">
                <a:solidFill>
                  <a:schemeClr val="tx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p>
            <a:fld id="{00D39FB3-A85A-4123-936A-B01B34283303}" type="datetime1">
              <a:rPr lang="en-US" smtClean="0"/>
              <a:t>2/2/2026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5E01FFB5-9AC9-5608-D38C-31B179F100F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7212757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1"/>
            <a:ext cx="9906000" cy="5257799"/>
          </a:xfrm>
        </p:spPr>
        <p:txBody>
          <a:bodyPr anchor="b">
            <a:normAutofit/>
          </a:bodyPr>
          <a:lstStyle>
            <a:lvl1pPr marL="0" indent="0">
              <a:lnSpc>
                <a:spcPct val="90000"/>
              </a:lnSpc>
              <a:buNone/>
              <a:defRPr sz="5400" b="0">
                <a:latin typeface="+mj-lt"/>
                <a:cs typeface="Mongolian Baiti" panose="03000500000000000000" pitchFamily="66" charset="0"/>
              </a:defRPr>
            </a:lvl1pPr>
            <a:lvl2pPr marL="228600" indent="0">
              <a:lnSpc>
                <a:spcPct val="90000"/>
              </a:lnSpc>
              <a:buNone/>
              <a:defRPr sz="5400" b="0">
                <a:latin typeface="+mj-lt"/>
                <a:cs typeface="Mongolian Baiti" panose="03000500000000000000" pitchFamily="66" charset="0"/>
              </a:defRPr>
            </a:lvl2pPr>
            <a:lvl3pPr marL="457200" indent="0">
              <a:lnSpc>
                <a:spcPct val="90000"/>
              </a:lnSpc>
              <a:buNone/>
              <a:defRPr sz="5400" b="0">
                <a:latin typeface="+mj-lt"/>
                <a:cs typeface="Mongolian Baiti" panose="03000500000000000000" pitchFamily="66" charset="0"/>
              </a:defRPr>
            </a:lvl3pPr>
            <a:lvl4pPr marL="685800" indent="0">
              <a:lnSpc>
                <a:spcPct val="90000"/>
              </a:lnSpc>
              <a:buNone/>
              <a:defRPr sz="5400" b="0">
                <a:latin typeface="+mj-lt"/>
                <a:cs typeface="Mongolian Baiti" panose="03000500000000000000" pitchFamily="66" charset="0"/>
              </a:defRPr>
            </a:lvl4pPr>
            <a:lvl5pPr marL="914400" indent="0">
              <a:lnSpc>
                <a:spcPct val="90000"/>
              </a:lnSpc>
              <a:buNone/>
              <a:defRPr sz="5400" b="0">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152400" y="6400800"/>
            <a:ext cx="5943599" cy="457200"/>
          </a:xfrm>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0" y="6400800"/>
            <a:ext cx="990600" cy="457200"/>
          </a:xfrm>
        </p:spPr>
        <p:txBody>
          <a:bodyPr/>
          <a:lstStyle/>
          <a:p>
            <a:fld id="{A70944E6-539A-4BC8-B250-092F2CE95E90}" type="datetime1">
              <a:rPr lang="en-US" smtClean="0"/>
              <a:t>2/2/2026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16CE4C6-A657-5805-17C1-DFBE412C51B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258133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vert="horz" lIns="91440" tIns="45720" rIns="91440" bIns="45720" rtlCol="0" anchor="t">
            <a:normAutofit/>
          </a:bodyPr>
          <a:lstStyle>
            <a:lvl1pPr marL="0" indent="0">
              <a:lnSpc>
                <a:spcPct val="90000"/>
              </a:lnSpc>
              <a:buNone/>
              <a:defRPr lang="en-US" sz="5400" b="1" dirty="0">
                <a:solidFill>
                  <a:schemeClr val="bg1"/>
                </a:solidFill>
                <a:latin typeface="+mn-lt"/>
              </a:defRPr>
            </a:lvl1pPr>
            <a:lvl2pPr marL="228600" indent="0">
              <a:lnSpc>
                <a:spcPct val="90000"/>
              </a:lnSpc>
              <a:buNone/>
              <a:defRPr lang="en-US" sz="5400" b="1" dirty="0">
                <a:solidFill>
                  <a:schemeClr val="bg1"/>
                </a:solidFill>
                <a:latin typeface="+mn-lt"/>
              </a:defRPr>
            </a:lvl2pPr>
            <a:lvl3pPr marL="457200" indent="0">
              <a:lnSpc>
                <a:spcPct val="90000"/>
              </a:lnSpc>
              <a:buNone/>
              <a:defRPr lang="en-US" sz="5400" b="1" dirty="0">
                <a:solidFill>
                  <a:schemeClr val="bg1"/>
                </a:solidFill>
                <a:latin typeface="+mn-lt"/>
              </a:defRPr>
            </a:lvl3pPr>
            <a:lvl4pPr marL="685800" indent="0">
              <a:lnSpc>
                <a:spcPct val="90000"/>
              </a:lnSpc>
              <a:buNone/>
              <a:defRPr lang="en-US" sz="5400" b="1" dirty="0">
                <a:solidFill>
                  <a:schemeClr val="bg1"/>
                </a:solidFill>
                <a:latin typeface="+mn-lt"/>
              </a:defRPr>
            </a:lvl4pPr>
            <a:lvl5pPr marL="914400" indent="0">
              <a:lnSpc>
                <a:spcPct val="90000"/>
              </a:lnSpc>
              <a:buNone/>
              <a:defRPr lang="en-US" sz="5400" b="1" dirty="0">
                <a:solidFill>
                  <a:schemeClr val="bg1"/>
                </a:solidFill>
                <a:latin typeface="+mn-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30B6F89-4209-4DBA-AE92-A89C4CA08C29}" type="datetime1">
              <a:rPr lang="en-US" smtClean="0"/>
              <a:t>2/2/2026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2C45B696-5A62-5895-72D9-DC0A3B3E2F8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00067393"/>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5029200"/>
            <a:ext cx="9906000" cy="914400"/>
          </a:xfrm>
        </p:spPr>
        <p:txBody>
          <a:bodyPr anchor="b">
            <a:normAutofit/>
          </a:bodyPr>
          <a:lstStyle>
            <a:lvl1pP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114800"/>
          </a:xfrm>
        </p:spPr>
        <p:txBody>
          <a:bodyPr anchor="b">
            <a:normAutofit/>
          </a:bodyPr>
          <a:lstStyle>
            <a:lvl1pPr marL="164592" indent="-164592">
              <a:lnSpc>
                <a:spcPct val="10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9C85BD29-F703-441C-BA70-A68EA51BEFAB}" type="datetime1">
              <a:rPr lang="en-US" smtClean="0"/>
              <a:t>2/2/2026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4A33729E-38D5-A1E3-A590-6B649D520DE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4501101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4955722"/>
            <a:ext cx="9906000" cy="987878"/>
          </a:xfrm>
        </p:spPr>
        <p:txBody>
          <a:bodyPr anchor="ctr">
            <a:normAutofit/>
          </a:bodyPr>
          <a:lstStyle>
            <a:lvl1pPr algn="r">
              <a:lnSpc>
                <a:spcPct val="120000"/>
              </a:lnSpc>
              <a:defRPr sz="2000" b="1" i="0" spc="0">
                <a:solidFill>
                  <a:schemeClr val="bg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3950208"/>
          </a:xfrm>
        </p:spPr>
        <p:txBody>
          <a:bodyPr anchor="t">
            <a:normAutofit/>
          </a:bodyPr>
          <a:lstStyle>
            <a:lvl1pPr marL="164592" indent="-164592">
              <a:lnSpc>
                <a:spcPct val="100000"/>
              </a:lnSpc>
              <a:spcBef>
                <a:spcPts val="0"/>
              </a:spcBef>
              <a:buNone/>
              <a:defRPr sz="4800">
                <a:solidFill>
                  <a:schemeClr val="bg1"/>
                </a:solidFill>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8F5B9CFA-6593-4507-A356-FB73387E9819}" type="datetime1">
              <a:rPr lang="en-US" smtClean="0"/>
              <a:t>2/2/2026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EAB597FC-DDBE-CAE6-D19E-43EBC6822347}"/>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685787"/>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5029200"/>
            <a:ext cx="6341532" cy="914399"/>
          </a:xfrm>
        </p:spPr>
        <p:txBody>
          <a:bodyPr anchor="b">
            <a:normAutofit/>
          </a:bodyPr>
          <a:lstStyle>
            <a:lvl1pPr algn="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073980"/>
          </a:xfrm>
        </p:spPr>
        <p:txBody>
          <a:bodyPr anchor="ctr">
            <a:normAutofit/>
          </a:bodyPr>
          <a:lstStyle>
            <a:lvl1pPr marL="164592" indent="-164592">
              <a:lnSpc>
                <a:spcPct val="11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6DF2A675-1020-4672-8497-CDB1190FE408}" type="datetime1">
              <a:rPr lang="en-US" smtClean="0"/>
              <a:t>2/2/2026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E0B72BA-2488-6234-EBE9-5F35F28FB99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22523005"/>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9906000" cy="1828800"/>
          </a:xfrm>
        </p:spPr>
        <p:txBody>
          <a:bodyPr anchor="b">
            <a:normAutofit/>
          </a:bodyPr>
          <a:lstStyle>
            <a:lvl1pPr>
              <a:defRPr sz="7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143000" y="2729555"/>
            <a:ext cx="9906000" cy="3214045"/>
          </a:xfrm>
        </p:spPr>
        <p:txBody>
          <a:bodyPr/>
          <a:lstStyle>
            <a:lvl1pPr marL="0" indent="0">
              <a:spcBef>
                <a:spcPts val="0"/>
              </a:spcBef>
              <a:buNone/>
              <a:defRPr>
                <a:solidFill>
                  <a:schemeClr val="tx1"/>
                </a:solidFill>
                <a:latin typeface="+mn-lt"/>
              </a:defRPr>
            </a:lvl1pPr>
            <a:lvl2pPr marL="228600" indent="0">
              <a:spcBef>
                <a:spcPts val="0"/>
              </a:spcBef>
              <a:buNone/>
              <a:defRPr>
                <a:solidFill>
                  <a:schemeClr val="tx1"/>
                </a:solidFill>
                <a:latin typeface="+mn-lt"/>
              </a:defRPr>
            </a:lvl2pPr>
            <a:lvl3pPr marL="457200" indent="0">
              <a:spcBef>
                <a:spcPts val="0"/>
              </a:spcBef>
              <a:buNone/>
              <a:defRPr>
                <a:solidFill>
                  <a:schemeClr val="tx1"/>
                </a:solidFill>
                <a:latin typeface="+mn-lt"/>
              </a:defRPr>
            </a:lvl3pPr>
            <a:lvl4pPr marL="685800" indent="0">
              <a:spcBef>
                <a:spcPts val="0"/>
              </a:spcBef>
              <a:buNone/>
              <a:defRPr>
                <a:solidFill>
                  <a:schemeClr val="tx1"/>
                </a:solidFill>
                <a:latin typeface="+mn-lt"/>
              </a:defRPr>
            </a:lvl4pPr>
            <a:lvl5pPr marL="914400" indent="0">
              <a:spcBef>
                <a:spcPts val="0"/>
              </a:spcBef>
              <a:buNone/>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5B21EF61-A901-4AB4-9C45-C45E4D36F49E}"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597917D3-DF16-9257-206A-EC4725B68DB8}"/>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50940191"/>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2990" y="2827402"/>
            <a:ext cx="3736010" cy="2845567"/>
          </a:xfrm>
        </p:spPr>
        <p:txBody>
          <a:bodyPr vert="horz" lIns="91440" tIns="45720" rIns="91440" bIns="45720" rtlCol="0" anchor="t">
            <a:normAutofit/>
          </a:bodyPr>
          <a:lstStyle>
            <a:lvl1pPr>
              <a:defRPr lang="en-US" sz="4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2988" y="1521399"/>
            <a:ext cx="3729915" cy="1123122"/>
          </a:xfrm>
        </p:spPr>
        <p:txBody>
          <a:bodyPr vert="horz" lIns="91440" tIns="45720" rIns="91440" bIns="45720" rtlCol="0" anchor="b">
            <a:normAutofit/>
          </a:bodyPr>
          <a:lstStyle>
            <a:lvl1pPr marL="0" indent="0">
              <a:spcBef>
                <a:spcPts val="0"/>
              </a:spcBef>
              <a:buNone/>
              <a:defRPr lang="en-US" sz="2000" b="1"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0" y="685800"/>
            <a:ext cx="5457968"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lvl1pPr>
              <a:defRPr>
                <a:solidFill>
                  <a:schemeClr val="tx1"/>
                </a:solidFill>
                <a:effectLst/>
              </a:defRPr>
            </a:lvl1pPr>
          </a:lstStyle>
          <a:p>
            <a:fld id="{7D8177C5-BD9A-4D23-83AF-F5B841ADF3F2}"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9" name="Straight Connector 8">
            <a:extLst>
              <a:ext uri="{FF2B5EF4-FFF2-40B4-BE49-F238E27FC236}">
                <a16:creationId xmlns:a16="http://schemas.microsoft.com/office/drawing/2014/main" id="{546E54C3-5CBC-D17E-9D7C-4FF681AFB4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6556350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2278617"/>
            <a:ext cx="8430767" cy="1842020"/>
          </a:xfrm>
        </p:spPr>
        <p:txBody>
          <a:bodyPr anchor="b">
            <a:noAutofit/>
          </a:bodyPr>
          <a:lstStyle>
            <a:lvl1pPr>
              <a:defRPr sz="72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143128" y="4335592"/>
            <a:ext cx="8430639" cy="1608008"/>
          </a:xfrm>
        </p:spPr>
        <p:txBody>
          <a:bodyPr>
            <a:normAutofit/>
          </a:bodyPr>
          <a:lstStyle>
            <a:lvl1pPr marL="0" indent="0">
              <a:spcBef>
                <a:spcPts val="0"/>
              </a:spcBef>
              <a:buNone/>
              <a:defRPr sz="1800">
                <a:solidFill>
                  <a:schemeClr val="bg1"/>
                </a:solidFill>
              </a:defRPr>
            </a:lvl1pPr>
            <a:lvl2pPr marL="228600" indent="0">
              <a:spcBef>
                <a:spcPts val="0"/>
              </a:spcBef>
              <a:buNone/>
              <a:defRPr sz="1600">
                <a:solidFill>
                  <a:schemeClr val="bg1"/>
                </a:solidFill>
              </a:defRPr>
            </a:lvl2pPr>
            <a:lvl3pPr marL="457200" indent="0">
              <a:spcBef>
                <a:spcPts val="0"/>
              </a:spcBef>
              <a:buNone/>
              <a:defRPr sz="1400">
                <a:solidFill>
                  <a:schemeClr val="bg1"/>
                </a:solidFill>
              </a:defRPr>
            </a:lvl3pPr>
            <a:lvl4pPr marL="685800" indent="0">
              <a:spcBef>
                <a:spcPts val="0"/>
              </a:spcBef>
              <a:buNone/>
              <a:defRPr sz="1400">
                <a:solidFill>
                  <a:schemeClr val="bg1"/>
                </a:solidFill>
              </a:defRPr>
            </a:lvl4pPr>
            <a:lvl5pPr marL="914400" indent="0">
              <a:spcBef>
                <a:spcPts val="0"/>
              </a:spcBef>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E99C0E38-0B6C-4F02-AE7F-390E700470CD}" type="datetime1">
              <a:rPr lang="en-US" smtClean="0"/>
              <a:t>2/2/2026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2972AAFA-E5BE-EBA1-7C6C-D6C7CA13C4A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8483376"/>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1036"/>
            <a:ext cx="9906000" cy="999861"/>
          </a:xfrm>
        </p:spPr>
        <p:txBody>
          <a:bodyPr anchor="t"/>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1142999"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4305"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833FF731-0671-4E16-83B5-1527EB111BED}" type="datetime1">
              <a:rPr lang="en-US" smtClean="0"/>
              <a:t>2/2/2026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78B40A4-AD32-3681-054F-B1104A95BB7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583479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1143000" y="685800"/>
            <a:ext cx="9906000" cy="857904"/>
          </a:xfrm>
        </p:spPr>
        <p:txBody>
          <a:bodyPr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1143000"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1143000"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8116"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07162"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10058401" y="6400800"/>
            <a:ext cx="990599" cy="457200"/>
          </a:xfrm>
        </p:spPr>
        <p:txBody>
          <a:bodyPr/>
          <a:lstStyle/>
          <a:p>
            <a:fld id="{0522869C-8080-4F99-8FAC-1725E6C242DF}" type="datetime1">
              <a:rPr lang="en-US" smtClean="0"/>
              <a:t>2/2/2026</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BFE3AABC-393D-6A10-85E1-3DA5FCF6F28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7072789"/>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143000" y="685800"/>
            <a:ext cx="9906000" cy="1124035"/>
          </a:xfrm>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10058401" y="6400800"/>
            <a:ext cx="990599" cy="457200"/>
          </a:xfrm>
        </p:spPr>
        <p:txBody>
          <a:bodyPr/>
          <a:lstStyle/>
          <a:p>
            <a:fld id="{8DF9FB6F-4F0B-43F9-AF69-3B0CAC3B888F}" type="datetime1">
              <a:rPr lang="en-US" smtClean="0"/>
              <a:t>2/2/2026</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47143C1-3BF7-2821-826F-7956E68E4E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68153327"/>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10058401" y="6400800"/>
            <a:ext cx="990599" cy="457200"/>
          </a:xfrm>
        </p:spPr>
        <p:txBody>
          <a:bodyPr/>
          <a:lstStyle/>
          <a:p>
            <a:fld id="{00E5B50F-7E5E-430D-954F-DEC2717D2CC8}" type="datetime1">
              <a:rPr lang="en-US" smtClean="0"/>
              <a:t>2/2/2026</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332C6766-0277-BD60-47A7-70F9C799649E}"/>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2174286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166740" y="685801"/>
            <a:ext cx="3595634" cy="1808584"/>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166740" y="2743200"/>
            <a:ext cx="3595634" cy="3200400"/>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7" y="685801"/>
            <a:ext cx="5943599" cy="525779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10058401" y="6400800"/>
            <a:ext cx="990599" cy="457200"/>
          </a:xfrm>
        </p:spPr>
        <p:txBody>
          <a:bodyPr/>
          <a:lstStyle/>
          <a:p>
            <a:fld id="{F5570C49-D89B-4A85-81F2-2955DCD49ED2}" type="datetime1">
              <a:rPr lang="en-US" smtClean="0"/>
              <a:t>2/2/2026</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0F52DA44-7B78-2397-2B78-AD0FE8DE32E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8950012"/>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156692" y="685801"/>
            <a:ext cx="3595634" cy="1823162"/>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156692" y="2743200"/>
            <a:ext cx="3595634" cy="3200400"/>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34000" y="685802"/>
            <a:ext cx="5701308" cy="525779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10058401" y="6400800"/>
            <a:ext cx="990599" cy="457200"/>
          </a:xfrm>
        </p:spPr>
        <p:txBody>
          <a:bodyPr/>
          <a:lstStyle/>
          <a:p>
            <a:fld id="{E6CFD80B-F9FB-4989-A4EB-DBB19E6671FD}" type="datetime1">
              <a:rPr lang="en-US" smtClean="0"/>
              <a:t>2/2/2026</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24420CDB-B7DC-0296-6DF4-02A4E776627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256526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2097452"/>
            <a:ext cx="9906000" cy="3874222"/>
          </a:xfrm>
        </p:spPr>
        <p:txBody>
          <a:bodyPr vert="horz" lIns="91440" tIns="45720" rIns="91440" bIns="45720" rtlCol="0" anchor="t">
            <a:normAutofit/>
          </a:bodyPr>
          <a:lstStyle>
            <a:lvl1pPr>
              <a:defRPr lang="en-US" sz="8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693821"/>
            <a:ext cx="7794754" cy="1200698"/>
          </a:xfrm>
        </p:spPr>
        <p:txBody>
          <a:bodyPr vert="horz" lIns="91440" tIns="45720" rIns="91440" bIns="45720" rtlCol="0" anchor="b">
            <a:normAutofit/>
          </a:bodyPr>
          <a:lstStyle>
            <a:lvl1pPr marL="0" indent="0">
              <a:buNone/>
              <a:defRPr lang="en-US" sz="2000" b="1" dirty="0">
                <a:solidFill>
                  <a:schemeClr val="accent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A5F493D0-2A08-42DB-964D-2E1108D4CB76}"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2E0F3FF5-645F-9896-EB7A-64D903F7754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9637279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1903564"/>
            <a:ext cx="9140954" cy="2836729"/>
          </a:xfrm>
        </p:spPr>
        <p:txBody>
          <a:bodyPr vert="horz" lIns="91440" tIns="45720" rIns="91440" bIns="45720" rtlCol="0" anchor="b">
            <a:normAutofit/>
          </a:bodyPr>
          <a:lstStyle>
            <a:lvl1pPr>
              <a:defRPr lang="en-US" sz="68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4923173"/>
            <a:ext cx="7388353" cy="1014984"/>
          </a:xfrm>
        </p:spPr>
        <p:txBody>
          <a:bodyPr vert="horz" lIns="91440" tIns="45720" rIns="91440" bIns="45720" rtlCol="0">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57C23FB3-0824-43FF-8EA1-707169FC13FA}"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8D985B18-7603-5E0E-67B4-DFB03DB2AA5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1797294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94490"/>
            <a:ext cx="8229600" cy="2379013"/>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2" y="3962400"/>
            <a:ext cx="7588155" cy="1029310"/>
          </a:xfrm>
        </p:spPr>
        <p:txBody>
          <a:bodyPr>
            <a:normAutofit/>
          </a:bodyPr>
          <a:lstStyle>
            <a:lvl1pPr marL="0" indent="0" algn="ctr">
              <a:buNone/>
              <a:defRPr sz="2000" b="1"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D26C4EF4-1425-499B-9B0A-3303E07CFD10}"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0D01BC5C-C61F-D922-112D-C75F3114252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42457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t">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A9FD4B53-E1EA-4DC9-BEB9-493B5BDE9305}" type="datetime1">
              <a:rPr lang="en-US" smtClean="0"/>
              <a:t>2/2/2026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24806650"/>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143001" y="698501"/>
            <a:ext cx="9906000" cy="1018531"/>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142999" y="1902460"/>
            <a:ext cx="9906001" cy="40411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93929" y="6400800"/>
            <a:ext cx="2155071" cy="457200"/>
          </a:xfrm>
          <a:prstGeom prst="rect">
            <a:avLst/>
          </a:prstGeom>
        </p:spPr>
        <p:txBody>
          <a:bodyPr vert="horz" lIns="91440" tIns="45720" rIns="91440" bIns="45720" rtlCol="0" anchor="ctr"/>
          <a:lstStyle>
            <a:lvl1pPr algn="r" rtl="0">
              <a:defRPr sz="1000" b="1" i="0">
                <a:solidFill>
                  <a:schemeClr val="tx1"/>
                </a:solidFill>
                <a:latin typeface="+mj-lt"/>
                <a:cs typeface="Mongolian Baiti" panose="03000500000000000000" pitchFamily="66" charset="0"/>
              </a:defRPr>
            </a:lvl1pPr>
          </a:lstStyle>
          <a:p>
            <a:fld id="{8FD589F1-8A4C-4250-9180-4AE033388C26}" type="datetime1">
              <a:rPr lang="en-US" smtClean="0"/>
              <a:t>2/2/2026</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152400" y="6400800"/>
            <a:ext cx="5943599" cy="457200"/>
          </a:xfrm>
          <a:prstGeom prst="rect">
            <a:avLst/>
          </a:prstGeom>
        </p:spPr>
        <p:txBody>
          <a:bodyPr vert="horz" lIns="91440" tIns="45720" rIns="91440" bIns="45720" rtlCol="0" anchor="ctr"/>
          <a:lstStyle>
            <a:lvl1pPr algn="l" rtl="0">
              <a:defRPr sz="1000" b="1" i="0">
                <a:solidFill>
                  <a:schemeClr val="tx1"/>
                </a:solidFill>
                <a:latin typeface="+mj-lt"/>
                <a:cs typeface="Mongolian Baiti" panose="03000500000000000000" pitchFamily="66" charset="0"/>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49000" y="6400800"/>
            <a:ext cx="990599" cy="457200"/>
          </a:xfrm>
          <a:prstGeom prst="rect">
            <a:avLst/>
          </a:prstGeom>
        </p:spPr>
        <p:txBody>
          <a:bodyPr vert="horz" lIns="91440" tIns="45720" rIns="91440" bIns="45720" rtlCol="0" anchor="ctr"/>
          <a:lstStyle>
            <a:lvl1pPr algn="r" rtl="0">
              <a:defRPr sz="1000" b="1" i="0">
                <a:solidFill>
                  <a:schemeClr val="accent1"/>
                </a:solidFill>
                <a:latin typeface="+mj-lt"/>
                <a:cs typeface="Mongolian Baiti" panose="03000500000000000000" pitchFamily="66" charset="0"/>
              </a:defRPr>
            </a:lvl1pPr>
          </a:lstStyle>
          <a:p>
            <a:fld id="{AEAA3239-9EA4-4A65-A281-97F994456D9F}" type="slidenum">
              <a:rPr lang="en-US" smtClean="0"/>
              <a:pPr/>
              <a:t>‹#›</a:t>
            </a:fld>
            <a:endParaRPr lang="en-US" dirty="0"/>
          </a:p>
        </p:txBody>
      </p:sp>
    </p:spTree>
    <p:extLst>
      <p:ext uri="{BB962C8B-B14F-4D97-AF65-F5344CB8AC3E}">
        <p14:creationId xmlns:p14="http://schemas.microsoft.com/office/powerpoint/2010/main" val="1890106974"/>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Lst>
  <p:hf hdr="0" dt="0"/>
  <p:txStyles>
    <p:titleStyle>
      <a:lvl1pPr algn="l" defTabSz="914400" rtl="0" eaLnBrk="1" latinLnBrk="0" hangingPunct="1">
        <a:lnSpc>
          <a:spcPct val="80000"/>
        </a:lnSpc>
        <a:spcBef>
          <a:spcPct val="0"/>
        </a:spcBef>
        <a:buNone/>
        <a:defRPr sz="3600" b="0" i="0" kern="1200" spc="0" baseline="0">
          <a:solidFill>
            <a:schemeClr val="tx1"/>
          </a:solidFill>
          <a:latin typeface="+mj-lt"/>
          <a:ea typeface="+mj-ea"/>
          <a:cs typeface="Mongolian Baiti" panose="03000500000000000000" pitchFamily="66"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5" pos="7584" userDrawn="1">
          <p15:clr>
            <a:srgbClr val="F26B43"/>
          </p15:clr>
        </p15:guide>
        <p15:guide id="26" pos="96" userDrawn="1">
          <p15:clr>
            <a:srgbClr val="F26B43"/>
          </p15:clr>
        </p15:guide>
        <p15:guide id="27" pos="720" userDrawn="1">
          <p15:clr>
            <a:srgbClr val="F26B43"/>
          </p15:clr>
        </p15:guide>
        <p15:guide id="28" pos="6960" userDrawn="1">
          <p15:clr>
            <a:srgbClr val="F26B43"/>
          </p15:clr>
        </p15:guide>
        <p15:guide id="29" orient="horz" pos="4032" userDrawn="1">
          <p15:clr>
            <a:srgbClr val="F26B43"/>
          </p15:clr>
        </p15:guide>
        <p15:guide id="30" orient="horz" pos="432" userDrawn="1">
          <p15:clr>
            <a:srgbClr val="F26B43"/>
          </p15:clr>
        </p15:guide>
        <p15:guide id="31"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1.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5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2.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53.png"/><Relationship Id="rId3" Type="http://schemas.openxmlformats.org/officeDocument/2006/relationships/image" Target="../media/image21.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51.png"/><Relationship Id="rId5" Type="http://schemas.openxmlformats.org/officeDocument/2006/relationships/image" Target="../media/image31.png"/><Relationship Id="rId10" Type="http://schemas.openxmlformats.org/officeDocument/2006/relationships/image" Target="../media/image50.svg"/><Relationship Id="rId4" Type="http://schemas.openxmlformats.org/officeDocument/2006/relationships/image" Target="../media/image22.svg"/><Relationship Id="rId9" Type="http://schemas.openxmlformats.org/officeDocument/2006/relationships/image" Target="../media/image49.png"/><Relationship Id="rId14" Type="http://schemas.openxmlformats.org/officeDocument/2006/relationships/image" Target="../media/image54.svg"/></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51.xml"/><Relationship Id="rId5" Type="http://schemas.openxmlformats.org/officeDocument/2006/relationships/image" Target="../media/image55.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image" Target="../media/image57.svg"/><Relationship Id="rId5" Type="http://schemas.openxmlformats.org/officeDocument/2006/relationships/image" Target="../media/image56.pn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image" Target="../media/image59.svg"/><Relationship Id="rId5" Type="http://schemas.openxmlformats.org/officeDocument/2006/relationships/image" Target="../media/image58.png"/><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xml"/><Relationship Id="rId1" Type="http://schemas.openxmlformats.org/officeDocument/2006/relationships/slideLayout" Target="../slideLayouts/slideLayout51.xml"/><Relationship Id="rId6" Type="http://schemas.openxmlformats.org/officeDocument/2006/relationships/image" Target="../media/image26.svg"/><Relationship Id="rId5" Type="http://schemas.openxmlformats.org/officeDocument/2006/relationships/image" Target="../media/image25.png"/><Relationship Id="rId4" Type="http://schemas.openxmlformats.org/officeDocument/2006/relationships/image" Target="../media/image22.sv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6.xml.rels><?xml version="1.0" encoding="UTF-8" standalone="yes"?>
<Relationships xmlns="http://schemas.openxmlformats.org/package/2006/relationships"><Relationship Id="rId8" Type="http://schemas.openxmlformats.org/officeDocument/2006/relationships/image" Target="../media/image34.svg"/><Relationship Id="rId13" Type="http://schemas.openxmlformats.org/officeDocument/2006/relationships/image" Target="../media/image39.png"/><Relationship Id="rId3" Type="http://schemas.openxmlformats.org/officeDocument/2006/relationships/image" Target="../media/image21.png"/><Relationship Id="rId7" Type="http://schemas.openxmlformats.org/officeDocument/2006/relationships/image" Target="../media/image33.png"/><Relationship Id="rId12" Type="http://schemas.openxmlformats.org/officeDocument/2006/relationships/image" Target="../media/image38.svg"/><Relationship Id="rId2" Type="http://schemas.openxmlformats.org/officeDocument/2006/relationships/notesSlide" Target="../notesSlides/notesSlide6.xml"/><Relationship Id="rId1" Type="http://schemas.openxmlformats.org/officeDocument/2006/relationships/slideLayout" Target="../slideLayouts/slideLayout51.xml"/><Relationship Id="rId6" Type="http://schemas.openxmlformats.org/officeDocument/2006/relationships/image" Target="../media/image32.svg"/><Relationship Id="rId11" Type="http://schemas.openxmlformats.org/officeDocument/2006/relationships/image" Target="../media/image37.png"/><Relationship Id="rId5" Type="http://schemas.openxmlformats.org/officeDocument/2006/relationships/image" Target="../media/image31.png"/><Relationship Id="rId10" Type="http://schemas.openxmlformats.org/officeDocument/2006/relationships/image" Target="../media/image36.svg"/><Relationship Id="rId4" Type="http://schemas.openxmlformats.org/officeDocument/2006/relationships/image" Target="../media/image22.svg"/><Relationship Id="rId9" Type="http://schemas.openxmlformats.org/officeDocument/2006/relationships/image" Target="../media/image35.png"/><Relationship Id="rId14" Type="http://schemas.openxmlformats.org/officeDocument/2006/relationships/image" Target="../media/image40.sv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51.xml"/><Relationship Id="rId4" Type="http://schemas.openxmlformats.org/officeDocument/2006/relationships/image" Target="../media/image28.sv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0DBB6EF-EC90-4661-94E8-FD8E56FB65F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modern, well-lit workspace featuring a computer monitor displaying abstract code snippets and flow diagrams, with subtle digital elements representing translation between programming languages. The scene should convey a sense of technology, learning, and clarity, with a premium aesthetic suitable for overlaying the presentation title. No visible or implied text, letters, or words should appear anywhere in the image. The composition should allow for centered title overlay and evoke curiosity and professionalism">
            <a:extLst>
              <a:ext uri="{FF2B5EF4-FFF2-40B4-BE49-F238E27FC236}">
                <a16:creationId xmlns:a16="http://schemas.microsoft.com/office/drawing/2014/main" id="{8977324D-292E-4A17-B48E-D8D170BE7B2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B2CE4EF5-D384-E8B8-3B11-6FF5A72D06E4}"/>
              </a:ext>
            </a:extLst>
          </p:cNvPr>
          <p:cNvSpPr>
            <a:spLocks noGrp="1"/>
          </p:cNvSpPr>
          <p:nvPr>
            <p:ph type="sldNum" sz="quarter" idx="12"/>
          </p:nvPr>
        </p:nvSpPr>
        <p:spPr/>
        <p:txBody>
          <a:bodyPr/>
          <a:lstStyle/>
          <a:p>
            <a:fld id="{AEAA3239-9EA4-4A65-A281-97F994456D9F}" type="slidenum">
              <a:rPr lang="en-US" smtClean="0"/>
              <a:t>1</a:t>
            </a:fld>
            <a:endParaRPr lang="en-US" dirty="0"/>
          </a:p>
        </p:txBody>
      </p:sp>
      <p:sp>
        <p:nvSpPr>
          <p:cNvPr id="9" name="TextBox 8">
            <a:extLst>
              <a:ext uri="{FF2B5EF4-FFF2-40B4-BE49-F238E27FC236}">
                <a16:creationId xmlns:a16="http://schemas.microsoft.com/office/drawing/2014/main" id="{14DAC692-4614-49C4-AB2A-5CD6642E0CFF}"/>
              </a:ext>
            </a:extLst>
          </p:cNvPr>
          <p:cNvSpPr txBox="1"/>
          <p:nvPr/>
        </p:nvSpPr>
        <p:spPr>
          <a:xfrm>
            <a:off x="619125" y="757386"/>
            <a:ext cx="4391025" cy="2681882"/>
          </a:xfrm>
          <a:prstGeom prst="rect">
            <a:avLst/>
          </a:prstGeom>
          <a:noFill/>
        </p:spPr>
        <p:txBody>
          <a:bodyPr wrap="square" rtlCol="0">
            <a:normAutofit fontScale="92500" lnSpcReduction="10000"/>
          </a:bodyPr>
          <a:lstStyle/>
          <a:p>
            <a:pPr marL="0" algn="l">
              <a:buNone/>
            </a:pPr>
            <a:r>
              <a:rPr sz="4800" b="0">
                <a:solidFill>
                  <a:srgbClr val="000000"/>
                </a:solidFill>
                <a:effectLst/>
                <a:latin typeface="Mongolian Baiti" panose="03000500000000000000" pitchFamily="66" charset="0"/>
              </a:rPr>
              <a:t>Introduction to Translators: Compilers and Interpreters</a:t>
            </a:r>
            <a:r>
              <a:rPr>
                <a:effectLst/>
              </a:rPr>
              <a:t> </a:t>
            </a:r>
            <a:endParaRPr lang="en-US"/>
          </a:p>
        </p:txBody>
      </p:sp>
      <p:sp>
        <p:nvSpPr>
          <p:cNvPr id="10" name="TextBox 9">
            <a:extLst>
              <a:ext uri="{FF2B5EF4-FFF2-40B4-BE49-F238E27FC236}">
                <a16:creationId xmlns:a16="http://schemas.microsoft.com/office/drawing/2014/main" id="{4255BEAB-629E-42DD-8199-BDF50831A35D}"/>
              </a:ext>
            </a:extLst>
          </p:cNvPr>
          <p:cNvSpPr txBox="1"/>
          <p:nvPr/>
        </p:nvSpPr>
        <p:spPr>
          <a:xfrm>
            <a:off x="619125" y="5696991"/>
            <a:ext cx="4391025" cy="594121"/>
          </a:xfrm>
          <a:prstGeom prst="rect">
            <a:avLst/>
          </a:prstGeom>
          <a:noFill/>
        </p:spPr>
        <p:txBody>
          <a:bodyPr wrap="square" rtlCol="0">
            <a:normAutofit lnSpcReduction="10000"/>
          </a:bodyPr>
          <a:lstStyle/>
          <a:p>
            <a:pPr marL="0" algn="l">
              <a:buNone/>
            </a:pPr>
            <a:r>
              <a:rPr sz="1800" b="0">
                <a:solidFill>
                  <a:srgbClr val="DDA152"/>
                </a:solidFill>
                <a:effectLst/>
                <a:latin typeface="Avenir"/>
              </a:rPr>
              <a:t>Understanding tools for beginner programmers</a:t>
            </a:r>
            <a:r>
              <a:rPr>
                <a:effectLst/>
              </a:rPr>
              <a:t> </a:t>
            </a:r>
            <a:endParaRPr lang="en-US"/>
          </a:p>
        </p:txBody>
      </p:sp>
    </p:spTree>
    <p:extLst>
      <p:ext uri="{BB962C8B-B14F-4D97-AF65-F5344CB8AC3E}">
        <p14:creationId xmlns:p14="http://schemas.microsoft.com/office/powerpoint/2010/main" val="16447879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CDBE58E-E3BC-4989-AF40-CEA60DB38F8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4EC9ABAB-EC7D-4372-80A5-978095649EB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D123DF6F-BE05-97CD-ACFD-379D7C9D4DAB}"/>
              </a:ext>
            </a:extLst>
          </p:cNvPr>
          <p:cNvSpPr>
            <a:spLocks noGrp="1"/>
          </p:cNvSpPr>
          <p:nvPr>
            <p:ph type="sldNum" sz="quarter" idx="12"/>
          </p:nvPr>
        </p:nvSpPr>
        <p:spPr/>
        <p:txBody>
          <a:bodyPr/>
          <a:lstStyle/>
          <a:p>
            <a:fld id="{AEAA3239-9EA4-4A65-A281-97F994456D9F}" type="slidenum">
              <a:rPr lang="en-US" smtClean="0"/>
              <a:t>10</a:t>
            </a:fld>
            <a:endParaRPr lang="en-US" dirty="0"/>
          </a:p>
        </p:txBody>
      </p:sp>
      <p:pic>
        <p:nvPicPr>
          <p:cNvPr id="9" name="Graphic 8">
            <a:extLst>
              <a:ext uri="{FF2B5EF4-FFF2-40B4-BE49-F238E27FC236}">
                <a16:creationId xmlns:a16="http://schemas.microsoft.com/office/drawing/2014/main" id="{8AD8FC00-8E91-4679-883E-2BCDE705713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0" name="Graphic 9">
            <a:extLst>
              <a:ext uri="{FF2B5EF4-FFF2-40B4-BE49-F238E27FC236}">
                <a16:creationId xmlns:a16="http://schemas.microsoft.com/office/drawing/2014/main" id="{96069DD5-743B-43ED-A6EC-71E98712952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1" name="Graphic 10">
            <a:extLst>
              <a:ext uri="{FF2B5EF4-FFF2-40B4-BE49-F238E27FC236}">
                <a16:creationId xmlns:a16="http://schemas.microsoft.com/office/drawing/2014/main" id="{86B9BF79-9106-4E8E-BCBC-573C872BFB52}"/>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sp>
        <p:nvSpPr>
          <p:cNvPr id="12" name="TextBox 11">
            <a:extLst>
              <a:ext uri="{FF2B5EF4-FFF2-40B4-BE49-F238E27FC236}">
                <a16:creationId xmlns:a16="http://schemas.microsoft.com/office/drawing/2014/main" id="{4BCC52BB-A56B-43F5-B91C-778ECFE21D5D}"/>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Advantages and Limitations of Compilers</a:t>
            </a:r>
            <a:r>
              <a:rPr>
                <a:effectLst/>
              </a:rPr>
              <a:t> </a:t>
            </a:r>
            <a:endParaRPr lang="en-US"/>
          </a:p>
        </p:txBody>
      </p:sp>
      <p:sp>
        <p:nvSpPr>
          <p:cNvPr id="13" name="TextBox 12">
            <a:extLst>
              <a:ext uri="{FF2B5EF4-FFF2-40B4-BE49-F238E27FC236}">
                <a16:creationId xmlns:a16="http://schemas.microsoft.com/office/drawing/2014/main" id="{9C409111-5939-43C9-BA27-AE20B7AA9763}"/>
              </a:ext>
            </a:extLst>
          </p:cNvPr>
          <p:cNvSpPr txBox="1"/>
          <p:nvPr/>
        </p:nvSpPr>
        <p:spPr>
          <a:xfrm>
            <a:off x="1781175" y="2357735"/>
            <a:ext cx="3810000" cy="1114127"/>
          </a:xfrm>
          <a:prstGeom prst="rect">
            <a:avLst/>
          </a:prstGeom>
          <a:noFill/>
        </p:spPr>
        <p:txBody>
          <a:bodyPr wrap="square" rtlCol="0">
            <a:normAutofit/>
          </a:bodyPr>
          <a:lstStyle/>
          <a:p>
            <a:pPr marL="0" algn="l">
              <a:buNone/>
            </a:pPr>
            <a:r>
              <a:rPr sz="1575" b="1">
                <a:solidFill>
                  <a:srgbClr val="000000"/>
                </a:solidFill>
                <a:effectLst/>
                <a:latin typeface="Mongolian Baiti" panose="03000500000000000000" pitchFamily="66" charset="0"/>
              </a:rPr>
              <a:t>Strengths</a:t>
            </a:r>
            <a:r>
              <a:rPr>
                <a:effectLst/>
              </a:rPr>
              <a:t> </a:t>
            </a:r>
          </a:p>
          <a:p>
            <a:pPr marL="0" algn="l">
              <a:spcBef>
                <a:spcPts val="900"/>
              </a:spcBef>
              <a:buNone/>
            </a:pPr>
            <a:r>
              <a:rPr sz="1425" b="0">
                <a:solidFill>
                  <a:srgbClr val="000000"/>
                </a:solidFill>
                <a:effectLst/>
                <a:latin typeface="Avenir"/>
              </a:rPr>
              <a:t>Faster program execution, early error detection, optimized machine code generation.</a:t>
            </a:r>
            <a:r>
              <a:rPr>
                <a:effectLst/>
              </a:rPr>
              <a:t> </a:t>
            </a:r>
            <a:endParaRPr lang="en-US"/>
          </a:p>
        </p:txBody>
      </p:sp>
      <p:sp>
        <p:nvSpPr>
          <p:cNvPr id="14" name="TextBox 13">
            <a:extLst>
              <a:ext uri="{FF2B5EF4-FFF2-40B4-BE49-F238E27FC236}">
                <a16:creationId xmlns:a16="http://schemas.microsoft.com/office/drawing/2014/main" id="{FBBFF174-FB79-476C-8F57-16537D88BC06}"/>
              </a:ext>
            </a:extLst>
          </p:cNvPr>
          <p:cNvSpPr txBox="1"/>
          <p:nvPr/>
        </p:nvSpPr>
        <p:spPr>
          <a:xfrm>
            <a:off x="7286625" y="2357735"/>
            <a:ext cx="3810000" cy="860821"/>
          </a:xfrm>
          <a:prstGeom prst="rect">
            <a:avLst/>
          </a:prstGeom>
          <a:noFill/>
        </p:spPr>
        <p:txBody>
          <a:bodyPr wrap="square" rtlCol="0">
            <a:normAutofit fontScale="92500" lnSpcReduction="10000"/>
          </a:bodyPr>
          <a:lstStyle/>
          <a:p>
            <a:pPr marL="0" algn="l">
              <a:buNone/>
            </a:pPr>
            <a:r>
              <a:rPr sz="1575" b="1">
                <a:solidFill>
                  <a:srgbClr val="000000"/>
                </a:solidFill>
                <a:effectLst/>
                <a:latin typeface="Mongolian Baiti" panose="03000500000000000000" pitchFamily="66" charset="0"/>
              </a:rPr>
              <a:t>Weaknesses</a:t>
            </a:r>
            <a:r>
              <a:rPr>
                <a:effectLst/>
              </a:rPr>
              <a:t> </a:t>
            </a:r>
          </a:p>
          <a:p>
            <a:pPr marL="0" algn="l">
              <a:spcBef>
                <a:spcPts val="900"/>
              </a:spcBef>
              <a:buNone/>
            </a:pPr>
            <a:r>
              <a:rPr sz="1425" b="0">
                <a:solidFill>
                  <a:srgbClr val="000000"/>
                </a:solidFill>
                <a:effectLst/>
                <a:latin typeface="Avenir"/>
              </a:rPr>
              <a:t>Longer development cycles, less flexibility for runtime changes.</a:t>
            </a:r>
            <a:r>
              <a:rPr>
                <a:effectLst/>
              </a:rPr>
              <a:t> </a:t>
            </a:r>
            <a:endParaRPr lang="en-US"/>
          </a:p>
        </p:txBody>
      </p:sp>
      <p:sp>
        <p:nvSpPr>
          <p:cNvPr id="15" name="TextBox 14">
            <a:extLst>
              <a:ext uri="{FF2B5EF4-FFF2-40B4-BE49-F238E27FC236}">
                <a16:creationId xmlns:a16="http://schemas.microsoft.com/office/drawing/2014/main" id="{4D5E1EBA-60D9-480B-A45A-6CB1545B070E}"/>
              </a:ext>
            </a:extLst>
          </p:cNvPr>
          <p:cNvSpPr txBox="1"/>
          <p:nvPr/>
        </p:nvSpPr>
        <p:spPr>
          <a:xfrm>
            <a:off x="1781175" y="4793605"/>
            <a:ext cx="3810000" cy="1114127"/>
          </a:xfrm>
          <a:prstGeom prst="rect">
            <a:avLst/>
          </a:prstGeom>
          <a:noFill/>
        </p:spPr>
        <p:txBody>
          <a:bodyPr wrap="square" rtlCol="0">
            <a:normAutofit/>
          </a:bodyPr>
          <a:lstStyle/>
          <a:p>
            <a:pPr marL="0" algn="l">
              <a:buNone/>
            </a:pPr>
            <a:r>
              <a:rPr sz="1575" b="1">
                <a:solidFill>
                  <a:srgbClr val="000000"/>
                </a:solidFill>
                <a:effectLst/>
                <a:latin typeface="Mongolian Baiti" panose="03000500000000000000" pitchFamily="66" charset="0"/>
              </a:rPr>
              <a:t>Opportunities</a:t>
            </a:r>
            <a:r>
              <a:rPr>
                <a:effectLst/>
              </a:rPr>
              <a:t> </a:t>
            </a:r>
          </a:p>
          <a:p>
            <a:pPr marL="0" algn="l">
              <a:spcBef>
                <a:spcPts val="900"/>
              </a:spcBef>
              <a:buNone/>
            </a:pPr>
            <a:r>
              <a:rPr sz="1425" b="0">
                <a:solidFill>
                  <a:srgbClr val="000000"/>
                </a:solidFill>
                <a:effectLst/>
                <a:latin typeface="Avenir"/>
              </a:rPr>
              <a:t>Integration with advanced optimization tools, adoption in performance‑critical applications.</a:t>
            </a:r>
            <a:r>
              <a:rPr>
                <a:effectLst/>
              </a:rPr>
              <a:t> </a:t>
            </a:r>
            <a:endParaRPr lang="en-US"/>
          </a:p>
        </p:txBody>
      </p:sp>
      <p:sp>
        <p:nvSpPr>
          <p:cNvPr id="16" name="TextBox 15">
            <a:extLst>
              <a:ext uri="{FF2B5EF4-FFF2-40B4-BE49-F238E27FC236}">
                <a16:creationId xmlns:a16="http://schemas.microsoft.com/office/drawing/2014/main" id="{3BFDB1E6-A501-4C2A-A1D5-381DDF43223E}"/>
              </a:ext>
            </a:extLst>
          </p:cNvPr>
          <p:cNvSpPr txBox="1"/>
          <p:nvPr/>
        </p:nvSpPr>
        <p:spPr>
          <a:xfrm>
            <a:off x="7286625" y="4793605"/>
            <a:ext cx="3810000" cy="1114127"/>
          </a:xfrm>
          <a:prstGeom prst="rect">
            <a:avLst/>
          </a:prstGeom>
          <a:noFill/>
        </p:spPr>
        <p:txBody>
          <a:bodyPr wrap="square" rtlCol="0">
            <a:normAutofit/>
          </a:bodyPr>
          <a:lstStyle/>
          <a:p>
            <a:pPr marL="0" algn="l">
              <a:buNone/>
            </a:pPr>
            <a:r>
              <a:rPr sz="1575" b="1">
                <a:solidFill>
                  <a:srgbClr val="000000"/>
                </a:solidFill>
                <a:effectLst/>
                <a:latin typeface="Mongolian Baiti" panose="03000500000000000000" pitchFamily="66" charset="0"/>
              </a:rPr>
              <a:t>Threats</a:t>
            </a:r>
            <a:r>
              <a:rPr>
                <a:effectLst/>
              </a:rPr>
              <a:t> </a:t>
            </a:r>
          </a:p>
          <a:p>
            <a:pPr marL="0" algn="l">
              <a:spcBef>
                <a:spcPts val="900"/>
              </a:spcBef>
              <a:buNone/>
            </a:pPr>
            <a:r>
              <a:rPr sz="1425" b="0">
                <a:solidFill>
                  <a:srgbClr val="000000"/>
                </a:solidFill>
                <a:effectLst/>
                <a:latin typeface="Avenir"/>
              </a:rPr>
              <a:t>Emergence of more flexible interpreters, rising demand for rapid prototyping environments.</a:t>
            </a:r>
            <a:r>
              <a:rPr>
                <a:effectLst/>
              </a:rPr>
              <a:t> </a:t>
            </a:r>
            <a:endParaRPr lang="en-US"/>
          </a:p>
        </p:txBody>
      </p:sp>
    </p:spTree>
    <p:extLst>
      <p:ext uri="{BB962C8B-B14F-4D97-AF65-F5344CB8AC3E}">
        <p14:creationId xmlns:p14="http://schemas.microsoft.com/office/powerpoint/2010/main" val="40968639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4C26CB0-6D7B-4DBC-B719-4CA50326D53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65593648-6BCD-A895-B349-09AE5E36FB96}"/>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Interpreters: Running Code Step by Step</a:t>
            </a:r>
            <a:r>
              <a:rPr>
                <a:effectLst/>
              </a:rPr>
              <a:t> </a:t>
            </a:r>
            <a:endParaRPr lang="en-US"/>
          </a:p>
        </p:txBody>
      </p:sp>
      <p:sp>
        <p:nvSpPr>
          <p:cNvPr id="6" name="Slide Number Placeholder 5">
            <a:extLst>
              <a:ext uri="{FF2B5EF4-FFF2-40B4-BE49-F238E27FC236}">
                <a16:creationId xmlns:a16="http://schemas.microsoft.com/office/drawing/2014/main" id="{E2EBBB71-2FF8-429A-2AC4-2E0B937EBCA6}"/>
              </a:ext>
            </a:extLst>
          </p:cNvPr>
          <p:cNvSpPr>
            <a:spLocks noGrp="1"/>
          </p:cNvSpPr>
          <p:nvPr>
            <p:ph type="sldNum" sz="quarter" idx="12"/>
          </p:nvPr>
        </p:nvSpPr>
        <p:spPr/>
        <p:txBody>
          <a:bodyPr/>
          <a:lstStyle/>
          <a:p>
            <a:fld id="{AEAA3239-9EA4-4A65-A281-97F994456D9F}" type="slidenum">
              <a:rPr lang="en-US" smtClean="0"/>
              <a:t>11</a:t>
            </a:fld>
            <a:endParaRPr lang="en-US" dirty="0"/>
          </a:p>
        </p:txBody>
      </p:sp>
    </p:spTree>
    <p:extLst>
      <p:ext uri="{BB962C8B-B14F-4D97-AF65-F5344CB8AC3E}">
        <p14:creationId xmlns:p14="http://schemas.microsoft.com/office/powerpoint/2010/main" val="1179975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E07C511-5695-46AE-871B-DF25394EF4A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r, conceptual illustration showing the flow of source code being fed into an interpreter, which then processes and executes each line step-by-step, with visual cues for real-time execution (e.g., arrows moving from code to interpreter to output), emphasizing the sequential and dynamic nature of interpretation. No visible or implied text, letters, or words should appear anywhere in the image. The composition should be clean and modern, focusing on the process rather than specific programming languages">
            <a:extLst>
              <a:ext uri="{FF2B5EF4-FFF2-40B4-BE49-F238E27FC236}">
                <a16:creationId xmlns:a16="http://schemas.microsoft.com/office/drawing/2014/main" id="{3EF71AB2-876A-47DC-BD49-8B8257E94D57}"/>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C670B79B-843D-3AF4-CC44-481A509C9F4C}"/>
              </a:ext>
            </a:extLst>
          </p:cNvPr>
          <p:cNvSpPr>
            <a:spLocks noGrp="1"/>
          </p:cNvSpPr>
          <p:nvPr>
            <p:ph type="sldNum" sz="quarter" idx="12"/>
          </p:nvPr>
        </p:nvSpPr>
        <p:spPr/>
        <p:txBody>
          <a:bodyPr/>
          <a:lstStyle/>
          <a:p>
            <a:fld id="{AEAA3239-9EA4-4A65-A281-97F994456D9F}" type="slidenum">
              <a:rPr lang="en-US" smtClean="0"/>
              <a:t>12</a:t>
            </a:fld>
            <a:endParaRPr lang="en-US" dirty="0"/>
          </a:p>
        </p:txBody>
      </p:sp>
      <p:sp>
        <p:nvSpPr>
          <p:cNvPr id="9" name="TextBox 8">
            <a:extLst>
              <a:ext uri="{FF2B5EF4-FFF2-40B4-BE49-F238E27FC236}">
                <a16:creationId xmlns:a16="http://schemas.microsoft.com/office/drawing/2014/main" id="{65B328CA-3F6F-4F1D-AD11-3E0DF67344CC}"/>
              </a:ext>
            </a:extLst>
          </p:cNvPr>
          <p:cNvSpPr txBox="1"/>
          <p:nvPr/>
        </p:nvSpPr>
        <p:spPr>
          <a:xfrm>
            <a:off x="619125"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How Interpreters Operate</a:t>
            </a:r>
            <a:r>
              <a:rPr>
                <a:effectLst/>
              </a:rPr>
              <a:t> </a:t>
            </a:r>
            <a:endParaRPr lang="en-US"/>
          </a:p>
        </p:txBody>
      </p:sp>
      <p:sp>
        <p:nvSpPr>
          <p:cNvPr id="10" name="TextBox 9">
            <a:extLst>
              <a:ext uri="{FF2B5EF4-FFF2-40B4-BE49-F238E27FC236}">
                <a16:creationId xmlns:a16="http://schemas.microsoft.com/office/drawing/2014/main" id="{420F9AA9-D537-4114-B1B5-E39B61EA0437}"/>
              </a:ext>
            </a:extLst>
          </p:cNvPr>
          <p:cNvSpPr txBox="1"/>
          <p:nvPr/>
        </p:nvSpPr>
        <p:spPr>
          <a:xfrm>
            <a:off x="619125" y="1929705"/>
            <a:ext cx="4391025" cy="3211562"/>
          </a:xfrm>
          <a:prstGeom prst="rect">
            <a:avLst/>
          </a:prstGeom>
          <a:noFill/>
        </p:spPr>
        <p:txBody>
          <a:bodyPr wrap="square" rtlCol="0">
            <a:normAutofit lnSpcReduction="10000"/>
          </a:bodyPr>
          <a:lstStyle/>
          <a:p>
            <a:pPr marL="0" algn="l">
              <a:buNone/>
            </a:pPr>
            <a:r>
              <a:rPr sz="1650" b="1">
                <a:solidFill>
                  <a:srgbClr val="000000"/>
                </a:solidFill>
                <a:effectLst/>
                <a:latin typeface="Avenir"/>
              </a:rPr>
              <a:t>Runtime, Line-by-Line Execution</a:t>
            </a:r>
            <a:r>
              <a:rPr>
                <a:effectLst/>
              </a:rPr>
              <a:t> </a:t>
            </a:r>
          </a:p>
          <a:p>
            <a:pPr marL="0" algn="l">
              <a:spcBef>
                <a:spcPts val="750"/>
              </a:spcBef>
              <a:buNone/>
            </a:pPr>
            <a:r>
              <a:rPr sz="1500" b="0">
                <a:solidFill>
                  <a:srgbClr val="000000"/>
                </a:solidFill>
                <a:effectLst/>
                <a:latin typeface="Avenir"/>
              </a:rPr>
              <a:t>Interpreters read and execute source statements sequentially at runtime—no separate executable is produced.</a:t>
            </a:r>
            <a:r>
              <a:rPr>
                <a:effectLst/>
              </a:rPr>
              <a:t> </a:t>
            </a:r>
          </a:p>
          <a:p>
            <a:pPr marL="0" algn="l">
              <a:spcBef>
                <a:spcPts val="1200"/>
              </a:spcBef>
              <a:buNone/>
            </a:pPr>
            <a:r>
              <a:rPr sz="1650" b="1">
                <a:solidFill>
                  <a:srgbClr val="000000"/>
                </a:solidFill>
                <a:effectLst/>
                <a:latin typeface="Avenir"/>
              </a:rPr>
              <a:t>Benefits for Development</a:t>
            </a:r>
            <a:r>
              <a:rPr>
                <a:effectLst/>
              </a:rPr>
              <a:t> </a:t>
            </a:r>
          </a:p>
          <a:p>
            <a:pPr marL="0" algn="l">
              <a:spcBef>
                <a:spcPts val="750"/>
              </a:spcBef>
              <a:buNone/>
            </a:pPr>
            <a:r>
              <a:rPr sz="1500" b="0">
                <a:solidFill>
                  <a:srgbClr val="000000"/>
                </a:solidFill>
                <a:effectLst/>
                <a:latin typeface="Avenir"/>
              </a:rPr>
              <a:t>Quick testing and easy edits enable rapid iteration and streamlined debugging.</a:t>
            </a:r>
            <a:r>
              <a:rPr>
                <a:effectLst/>
              </a:rPr>
              <a:t> </a:t>
            </a:r>
          </a:p>
          <a:p>
            <a:pPr marL="0" algn="l">
              <a:spcBef>
                <a:spcPts val="1200"/>
              </a:spcBef>
              <a:buNone/>
            </a:pPr>
            <a:r>
              <a:rPr sz="1650" b="1">
                <a:solidFill>
                  <a:srgbClr val="000000"/>
                </a:solidFill>
                <a:effectLst/>
                <a:latin typeface="Avenir"/>
              </a:rPr>
              <a:t>Performance Trade‑off</a:t>
            </a:r>
            <a:r>
              <a:rPr>
                <a:effectLst/>
              </a:rPr>
              <a:t> </a:t>
            </a:r>
          </a:p>
          <a:p>
            <a:pPr marL="0" algn="l">
              <a:spcBef>
                <a:spcPts val="750"/>
              </a:spcBef>
              <a:buNone/>
            </a:pPr>
            <a:r>
              <a:rPr sz="1500" b="0">
                <a:solidFill>
                  <a:srgbClr val="000000"/>
                </a:solidFill>
                <a:effectLst/>
                <a:latin typeface="Avenir"/>
              </a:rPr>
              <a:t>On‑the‑fly translation often runs slower than compiled programs.</a:t>
            </a:r>
            <a:r>
              <a:rPr>
                <a:effectLst/>
              </a:rPr>
              <a:t> </a:t>
            </a:r>
            <a:endParaRPr lang="en-US"/>
          </a:p>
        </p:txBody>
      </p:sp>
    </p:spTree>
    <p:extLst>
      <p:ext uri="{BB962C8B-B14F-4D97-AF65-F5344CB8AC3E}">
        <p14:creationId xmlns:p14="http://schemas.microsoft.com/office/powerpoint/2010/main" val="31261958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C5384B8-F708-483A-9BD7-36345E864075}"/>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The official Python logo (blue and yellow snake icon) with a clean, modern background, emphasizing its association with interpreted programming and coding environments. No visible or implied text, letters, or words should appear anywhere in the image">
            <a:extLst>
              <a:ext uri="{FF2B5EF4-FFF2-40B4-BE49-F238E27FC236}">
                <a16:creationId xmlns:a16="http://schemas.microsoft.com/office/drawing/2014/main" id="{EE0143D4-3FBD-4698-B6DD-F214937E124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846FB416-97C0-862B-206E-68E0C7808C62}"/>
              </a:ext>
            </a:extLst>
          </p:cNvPr>
          <p:cNvSpPr>
            <a:spLocks noGrp="1"/>
          </p:cNvSpPr>
          <p:nvPr>
            <p:ph type="sldNum" sz="quarter" idx="12"/>
          </p:nvPr>
        </p:nvSpPr>
        <p:spPr/>
        <p:txBody>
          <a:bodyPr/>
          <a:lstStyle/>
          <a:p>
            <a:fld id="{AEAA3239-9EA4-4A65-A281-97F994456D9F}" type="slidenum">
              <a:rPr lang="en-US" smtClean="0"/>
              <a:t>13</a:t>
            </a:fld>
            <a:endParaRPr lang="en-US" dirty="0"/>
          </a:p>
        </p:txBody>
      </p:sp>
      <p:sp>
        <p:nvSpPr>
          <p:cNvPr id="9" name="TextBox 8">
            <a:extLst>
              <a:ext uri="{FF2B5EF4-FFF2-40B4-BE49-F238E27FC236}">
                <a16:creationId xmlns:a16="http://schemas.microsoft.com/office/drawing/2014/main" id="{2CD539D6-3BEF-4433-8552-9C55FB21B2E5}"/>
              </a:ext>
            </a:extLst>
          </p:cNvPr>
          <p:cNvSpPr txBox="1"/>
          <p:nvPr/>
        </p:nvSpPr>
        <p:spPr>
          <a:xfrm>
            <a:off x="619125"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Examples of Interpreted Languages</a:t>
            </a:r>
            <a:r>
              <a:rPr>
                <a:effectLst/>
              </a:rPr>
              <a:t> </a:t>
            </a:r>
            <a:endParaRPr lang="en-US"/>
          </a:p>
        </p:txBody>
      </p:sp>
      <p:sp>
        <p:nvSpPr>
          <p:cNvPr id="10" name="TextBox 9">
            <a:extLst>
              <a:ext uri="{FF2B5EF4-FFF2-40B4-BE49-F238E27FC236}">
                <a16:creationId xmlns:a16="http://schemas.microsoft.com/office/drawing/2014/main" id="{4D0BABBA-BEBF-4FA8-85DE-BA8E6C03FF6F}"/>
              </a:ext>
            </a:extLst>
          </p:cNvPr>
          <p:cNvSpPr txBox="1"/>
          <p:nvPr/>
        </p:nvSpPr>
        <p:spPr>
          <a:xfrm>
            <a:off x="619125" y="1929705"/>
            <a:ext cx="4391025" cy="3448050"/>
          </a:xfrm>
          <a:prstGeom prst="rect">
            <a:avLst/>
          </a:prstGeom>
          <a:noFill/>
        </p:spPr>
        <p:txBody>
          <a:bodyPr wrap="square" rtlCol="0">
            <a:normAutofit/>
          </a:bodyPr>
          <a:lstStyle/>
          <a:p>
            <a:pPr marL="0" algn="l">
              <a:buNone/>
            </a:pPr>
            <a:r>
              <a:rPr sz="1500" b="1">
                <a:solidFill>
                  <a:srgbClr val="DDA152"/>
                </a:solidFill>
                <a:effectLst/>
                <a:latin typeface="Avenir"/>
              </a:rPr>
              <a:t>Python</a:t>
            </a:r>
            <a:r>
              <a:rPr>
                <a:effectLst/>
              </a:rPr>
              <a:t> </a:t>
            </a:r>
          </a:p>
          <a:p>
            <a:pPr marL="0" algn="l">
              <a:spcBef>
                <a:spcPts val="750"/>
              </a:spcBef>
              <a:buNone/>
            </a:pPr>
            <a:r>
              <a:rPr sz="1500" b="0">
                <a:solidFill>
                  <a:srgbClr val="000000"/>
                </a:solidFill>
                <a:effectLst/>
                <a:latin typeface="Avenir"/>
              </a:rPr>
              <a:t>Widely used for web apps, scripting, data work, and rapid prototyping in interactive interpreters.</a:t>
            </a:r>
            <a:r>
              <a:rPr>
                <a:effectLst/>
              </a:rPr>
              <a:t> </a:t>
            </a:r>
          </a:p>
          <a:p>
            <a:pPr marL="0" algn="l">
              <a:spcBef>
                <a:spcPts val="1200"/>
              </a:spcBef>
              <a:buNone/>
            </a:pPr>
            <a:r>
              <a:rPr sz="1500" b="1">
                <a:solidFill>
                  <a:srgbClr val="DDA152"/>
                </a:solidFill>
                <a:effectLst/>
                <a:latin typeface="Avenir"/>
              </a:rPr>
              <a:t>JavaScript</a:t>
            </a:r>
            <a:r>
              <a:rPr>
                <a:effectLst/>
              </a:rPr>
              <a:t> </a:t>
            </a:r>
          </a:p>
          <a:p>
            <a:pPr marL="0" algn="l">
              <a:spcBef>
                <a:spcPts val="750"/>
              </a:spcBef>
              <a:buNone/>
            </a:pPr>
            <a:r>
              <a:rPr sz="1500" b="0">
                <a:solidFill>
                  <a:srgbClr val="000000"/>
                </a:solidFill>
                <a:effectLst/>
                <a:latin typeface="Avenir"/>
              </a:rPr>
              <a:t>The web’s ubiquitous runtime language, enabling dynamic pages, scripting, and cross-platform development.</a:t>
            </a:r>
            <a:r>
              <a:rPr>
                <a:effectLst/>
              </a:rPr>
              <a:t> </a:t>
            </a:r>
          </a:p>
          <a:p>
            <a:pPr marL="0" algn="l">
              <a:spcBef>
                <a:spcPts val="1200"/>
              </a:spcBef>
              <a:buNone/>
            </a:pPr>
            <a:r>
              <a:rPr sz="1500" b="1">
                <a:solidFill>
                  <a:srgbClr val="DDA152"/>
                </a:solidFill>
                <a:effectLst/>
                <a:latin typeface="Avenir"/>
              </a:rPr>
              <a:t>Why Interpreters Matter</a:t>
            </a:r>
            <a:r>
              <a:rPr>
                <a:effectLst/>
              </a:rPr>
              <a:t> </a:t>
            </a:r>
          </a:p>
          <a:p>
            <a:pPr marL="0" algn="l">
              <a:spcBef>
                <a:spcPts val="750"/>
              </a:spcBef>
              <a:buNone/>
            </a:pPr>
            <a:r>
              <a:rPr sz="1500" b="0">
                <a:solidFill>
                  <a:srgbClr val="000000"/>
                </a:solidFill>
                <a:effectLst/>
                <a:latin typeface="Avenir"/>
              </a:rPr>
              <a:t>They power fast feedback loops, portability, and beginner-friendly workflows that scale to production.</a:t>
            </a:r>
            <a:r>
              <a:rPr>
                <a:effectLst/>
              </a:rPr>
              <a:t> </a:t>
            </a:r>
            <a:endParaRPr lang="en-US"/>
          </a:p>
        </p:txBody>
      </p:sp>
    </p:spTree>
    <p:extLst>
      <p:ext uri="{BB962C8B-B14F-4D97-AF65-F5344CB8AC3E}">
        <p14:creationId xmlns:p14="http://schemas.microsoft.com/office/powerpoint/2010/main" val="4116757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43E83A6-26A2-4C45-B87E-1E23E6619F6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F35D6753-58CA-409B-8C58-7C2AF78BFCD8}"/>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C55A37FD-9D4F-6EA8-80DB-82CA9F25B6F4}"/>
              </a:ext>
            </a:extLst>
          </p:cNvPr>
          <p:cNvSpPr>
            <a:spLocks noGrp="1"/>
          </p:cNvSpPr>
          <p:nvPr>
            <p:ph type="sldNum" sz="quarter" idx="12"/>
          </p:nvPr>
        </p:nvSpPr>
        <p:spPr/>
        <p:txBody>
          <a:bodyPr/>
          <a:lstStyle/>
          <a:p>
            <a:fld id="{AEAA3239-9EA4-4A65-A281-97F994456D9F}" type="slidenum">
              <a:rPr lang="en-US" smtClean="0"/>
              <a:t>14</a:t>
            </a:fld>
            <a:endParaRPr lang="en-US" dirty="0"/>
          </a:p>
        </p:txBody>
      </p:sp>
      <p:pic>
        <p:nvPicPr>
          <p:cNvPr id="9" name="Graphic 8" descr="A vector illustration icon of a lightning bolt, representing immediate execution, with a transparent background">
            <a:extLst>
              <a:ext uri="{FF2B5EF4-FFF2-40B4-BE49-F238E27FC236}">
                <a16:creationId xmlns:a16="http://schemas.microsoft.com/office/drawing/2014/main" id="{5165A98F-2A0E-4BAF-A6CD-D9F491905D7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10" name="Graphic 9">
            <a:extLst>
              <a:ext uri="{FF2B5EF4-FFF2-40B4-BE49-F238E27FC236}">
                <a16:creationId xmlns:a16="http://schemas.microsoft.com/office/drawing/2014/main" id="{214D73BA-499F-463C-9628-D01EC419206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1" name="Graphic 10" descr="A vector illustration icon of interlocking puzzle pieces, symbolizing dynamic typing and flexibility, with a transparent background">
            <a:extLst>
              <a:ext uri="{FF2B5EF4-FFF2-40B4-BE49-F238E27FC236}">
                <a16:creationId xmlns:a16="http://schemas.microsoft.com/office/drawing/2014/main" id="{30304873-E29F-4941-B4FA-0D987C9290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2" name="Graphic 11">
            <a:extLst>
              <a:ext uri="{FF2B5EF4-FFF2-40B4-BE49-F238E27FC236}">
                <a16:creationId xmlns:a16="http://schemas.microsoft.com/office/drawing/2014/main" id="{86201BA3-7766-4C73-B515-0ABEFB122B1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3" name="Graphic 12" descr="A vector illustration icon of a slow-moving snail, representing slower performance, with a transparent background">
            <a:extLst>
              <a:ext uri="{FF2B5EF4-FFF2-40B4-BE49-F238E27FC236}">
                <a16:creationId xmlns:a16="http://schemas.microsoft.com/office/drawing/2014/main" id="{B183A861-9AC7-44A5-A92F-6F2E8EA8423B}"/>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4" name="Graphic 13">
            <a:extLst>
              <a:ext uri="{FF2B5EF4-FFF2-40B4-BE49-F238E27FC236}">
                <a16:creationId xmlns:a16="http://schemas.microsoft.com/office/drawing/2014/main" id="{9615A251-4A4B-4544-98EF-6A04838B6EB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5" name="Graphic 14" descr="A vector illustration icon of a gear with a warning sign, representing deployment overhead and complexity, with a transparent background">
            <a:extLst>
              <a:ext uri="{FF2B5EF4-FFF2-40B4-BE49-F238E27FC236}">
                <a16:creationId xmlns:a16="http://schemas.microsoft.com/office/drawing/2014/main" id="{0C302E10-C503-4178-A185-ED199D44A3D3}"/>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6" name="TextBox 15">
            <a:extLst>
              <a:ext uri="{FF2B5EF4-FFF2-40B4-BE49-F238E27FC236}">
                <a16:creationId xmlns:a16="http://schemas.microsoft.com/office/drawing/2014/main" id="{D0CE0108-A62D-4D26-A186-DFEE7E93C99D}"/>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Advantages and Limitations of Interpreters</a:t>
            </a:r>
            <a:r>
              <a:rPr>
                <a:effectLst/>
              </a:rPr>
              <a:t> </a:t>
            </a:r>
            <a:endParaRPr lang="en-US"/>
          </a:p>
        </p:txBody>
      </p:sp>
      <p:sp>
        <p:nvSpPr>
          <p:cNvPr id="17" name="TextBox 16">
            <a:extLst>
              <a:ext uri="{FF2B5EF4-FFF2-40B4-BE49-F238E27FC236}">
                <a16:creationId xmlns:a16="http://schemas.microsoft.com/office/drawing/2014/main" id="{430320B6-5C06-4B0B-8028-44C9489D9643}"/>
              </a:ext>
            </a:extLst>
          </p:cNvPr>
          <p:cNvSpPr txBox="1"/>
          <p:nvPr/>
        </p:nvSpPr>
        <p:spPr>
          <a:xfrm>
            <a:off x="1781175" y="2357735"/>
            <a:ext cx="3810000" cy="1114127"/>
          </a:xfrm>
          <a:prstGeom prst="rect">
            <a:avLst/>
          </a:prstGeom>
          <a:noFill/>
        </p:spPr>
        <p:txBody>
          <a:bodyPr wrap="square" rtlCol="0">
            <a:normAutofit lnSpcReduction="10000"/>
          </a:bodyPr>
          <a:lstStyle/>
          <a:p>
            <a:pPr marL="0" algn="l">
              <a:buNone/>
            </a:pPr>
            <a:r>
              <a:rPr sz="1575" b="1">
                <a:solidFill>
                  <a:srgbClr val="000000"/>
                </a:solidFill>
                <a:effectLst/>
                <a:latin typeface="Avenir"/>
              </a:rPr>
              <a:t>Immediate Execution</a:t>
            </a:r>
            <a:r>
              <a:rPr>
                <a:effectLst/>
              </a:rPr>
              <a:t> </a:t>
            </a:r>
          </a:p>
          <a:p>
            <a:pPr marL="0" algn="l">
              <a:spcBef>
                <a:spcPts val="900"/>
              </a:spcBef>
              <a:buNone/>
            </a:pPr>
            <a:r>
              <a:rPr sz="1425" b="0">
                <a:solidFill>
                  <a:srgbClr val="000000"/>
                </a:solidFill>
                <a:effectLst/>
                <a:latin typeface="Avenir"/>
              </a:rPr>
              <a:t>Code runs instantly without compilation, boosting productivity and enabling rapid prototyping.</a:t>
            </a:r>
            <a:r>
              <a:rPr>
                <a:effectLst/>
              </a:rPr>
              <a:t> </a:t>
            </a:r>
            <a:endParaRPr lang="en-US"/>
          </a:p>
        </p:txBody>
      </p:sp>
      <p:sp>
        <p:nvSpPr>
          <p:cNvPr id="18" name="TextBox 17">
            <a:extLst>
              <a:ext uri="{FF2B5EF4-FFF2-40B4-BE49-F238E27FC236}">
                <a16:creationId xmlns:a16="http://schemas.microsoft.com/office/drawing/2014/main" id="{79944955-C430-4BBC-81C8-A5E66A3F8B3B}"/>
              </a:ext>
            </a:extLst>
          </p:cNvPr>
          <p:cNvSpPr txBox="1"/>
          <p:nvPr/>
        </p:nvSpPr>
        <p:spPr>
          <a:xfrm>
            <a:off x="7286625" y="2357735"/>
            <a:ext cx="3810000" cy="1114127"/>
          </a:xfrm>
          <a:prstGeom prst="rect">
            <a:avLst/>
          </a:prstGeom>
          <a:noFill/>
        </p:spPr>
        <p:txBody>
          <a:bodyPr wrap="square" rtlCol="0">
            <a:normAutofit lnSpcReduction="10000"/>
          </a:bodyPr>
          <a:lstStyle/>
          <a:p>
            <a:pPr marL="0" algn="l">
              <a:buNone/>
            </a:pPr>
            <a:r>
              <a:rPr sz="1575" b="1">
                <a:solidFill>
                  <a:srgbClr val="000000"/>
                </a:solidFill>
                <a:effectLst/>
                <a:latin typeface="Avenir"/>
              </a:rPr>
              <a:t>Dynamic Typing</a:t>
            </a:r>
            <a:r>
              <a:rPr>
                <a:effectLst/>
              </a:rPr>
              <a:t> </a:t>
            </a:r>
          </a:p>
          <a:p>
            <a:pPr marL="0" algn="l">
              <a:spcBef>
                <a:spcPts val="900"/>
              </a:spcBef>
              <a:buNone/>
            </a:pPr>
            <a:r>
              <a:rPr sz="1425" b="0">
                <a:solidFill>
                  <a:srgbClr val="000000"/>
                </a:solidFill>
                <a:effectLst/>
                <a:latin typeface="Avenir"/>
              </a:rPr>
              <a:t>Supports flexible data types and runtime changes, making debugging and experimentation easier.</a:t>
            </a:r>
            <a:r>
              <a:rPr>
                <a:effectLst/>
              </a:rPr>
              <a:t> </a:t>
            </a:r>
            <a:endParaRPr lang="en-US"/>
          </a:p>
        </p:txBody>
      </p:sp>
      <p:sp>
        <p:nvSpPr>
          <p:cNvPr id="19" name="TextBox 18">
            <a:extLst>
              <a:ext uri="{FF2B5EF4-FFF2-40B4-BE49-F238E27FC236}">
                <a16:creationId xmlns:a16="http://schemas.microsoft.com/office/drawing/2014/main" id="{BC83A2FD-77B4-4BFE-B843-A81D99848468}"/>
              </a:ext>
            </a:extLst>
          </p:cNvPr>
          <p:cNvSpPr txBox="1"/>
          <p:nvPr/>
        </p:nvSpPr>
        <p:spPr>
          <a:xfrm>
            <a:off x="1781175" y="4793605"/>
            <a:ext cx="3810000" cy="1114127"/>
          </a:xfrm>
          <a:prstGeom prst="rect">
            <a:avLst/>
          </a:prstGeom>
          <a:noFill/>
        </p:spPr>
        <p:txBody>
          <a:bodyPr wrap="square" rtlCol="0">
            <a:normAutofit lnSpcReduction="10000"/>
          </a:bodyPr>
          <a:lstStyle/>
          <a:p>
            <a:pPr marL="0" algn="l">
              <a:buNone/>
            </a:pPr>
            <a:r>
              <a:rPr sz="1575" b="1">
                <a:solidFill>
                  <a:srgbClr val="000000"/>
                </a:solidFill>
                <a:effectLst/>
                <a:latin typeface="Avenir"/>
              </a:rPr>
              <a:t>Slower Performance</a:t>
            </a:r>
            <a:r>
              <a:rPr>
                <a:effectLst/>
              </a:rPr>
              <a:t> </a:t>
            </a:r>
          </a:p>
          <a:p>
            <a:pPr marL="0" algn="l">
              <a:spcBef>
                <a:spcPts val="900"/>
              </a:spcBef>
              <a:buNone/>
            </a:pPr>
            <a:r>
              <a:rPr sz="1425" b="0">
                <a:solidFill>
                  <a:srgbClr val="000000"/>
                </a:solidFill>
                <a:effectLst/>
                <a:latin typeface="Avenir"/>
              </a:rPr>
              <a:t>Interpreted code often runs slower than compiled code due to real-time translation and execution.</a:t>
            </a:r>
            <a:r>
              <a:rPr>
                <a:effectLst/>
              </a:rPr>
              <a:t> </a:t>
            </a:r>
            <a:endParaRPr lang="en-US"/>
          </a:p>
        </p:txBody>
      </p:sp>
      <p:sp>
        <p:nvSpPr>
          <p:cNvPr id="20" name="TextBox 19">
            <a:extLst>
              <a:ext uri="{FF2B5EF4-FFF2-40B4-BE49-F238E27FC236}">
                <a16:creationId xmlns:a16="http://schemas.microsoft.com/office/drawing/2014/main" id="{E48DEEE2-1523-4382-9B49-B236F4D250DD}"/>
              </a:ext>
            </a:extLst>
          </p:cNvPr>
          <p:cNvSpPr txBox="1"/>
          <p:nvPr/>
        </p:nvSpPr>
        <p:spPr>
          <a:xfrm>
            <a:off x="7286625" y="4793605"/>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Deployment Overhead</a:t>
            </a:r>
            <a:r>
              <a:rPr>
                <a:effectLst/>
              </a:rPr>
              <a:t> </a:t>
            </a:r>
          </a:p>
          <a:p>
            <a:pPr marL="0" algn="l">
              <a:spcBef>
                <a:spcPts val="900"/>
              </a:spcBef>
              <a:buNone/>
            </a:pPr>
            <a:r>
              <a:rPr sz="1425" b="0">
                <a:solidFill>
                  <a:srgbClr val="000000"/>
                </a:solidFill>
                <a:effectLst/>
                <a:latin typeface="Avenir"/>
              </a:rPr>
              <a:t>Requires interpreter runtime environment, which can complicate deployment and increase resource usage.</a:t>
            </a:r>
            <a:r>
              <a:rPr>
                <a:effectLst/>
              </a:rPr>
              <a:t> </a:t>
            </a:r>
            <a:endParaRPr lang="en-US"/>
          </a:p>
        </p:txBody>
      </p:sp>
    </p:spTree>
    <p:extLst>
      <p:ext uri="{BB962C8B-B14F-4D97-AF65-F5344CB8AC3E}">
        <p14:creationId xmlns:p14="http://schemas.microsoft.com/office/powerpoint/2010/main" val="3936425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4330271-6940-44F1-90BD-E5AD557FB93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7EC7D222-1348-07FA-975C-F8749B32A994}"/>
              </a:ext>
            </a:extLst>
          </p:cNvPr>
          <p:cNvSpPr>
            <a:spLocks noGrp="1"/>
          </p:cNvSpPr>
          <p:nvPr>
            <p:ph sz="quarter" idx="16"/>
          </p:nvPr>
        </p:nvSpPr>
        <p:spPr>
          <a:xfrm>
            <a:off x="828675" y="2400300"/>
            <a:ext cx="10534650" cy="3629025"/>
          </a:xfrm>
        </p:spPr>
        <p:txBody>
          <a:bodyPr>
            <a:normAutofit fontScale="92500" lnSpcReduction="20000"/>
          </a:bodyPr>
          <a:lstStyle/>
          <a:p>
            <a:pPr marL="0" marR="0" indent="0" algn="l" fontAlgn="b">
              <a:buNone/>
            </a:pPr>
            <a:r>
              <a:rPr sz="8250" dirty="0">
                <a:solidFill>
                  <a:srgbClr val="000000"/>
                </a:solidFill>
                <a:effectLst/>
                <a:latin typeface="Mongolian Baiti" panose="03000500000000000000" pitchFamily="66" charset="0"/>
              </a:rPr>
              <a:t>Other Translation Tools: </a:t>
            </a:r>
            <a:r>
              <a:rPr lang="en-US" sz="8250" dirty="0" err="1">
                <a:solidFill>
                  <a:srgbClr val="000000"/>
                </a:solidFill>
                <a:effectLst/>
                <a:latin typeface="Mongolian Baiti" panose="03000500000000000000" pitchFamily="66" charset="0"/>
              </a:rPr>
              <a:t>Transpilers</a:t>
            </a:r>
            <a:r>
              <a:rPr lang="en-US" sz="8250" dirty="0">
                <a:solidFill>
                  <a:srgbClr val="000000"/>
                </a:solidFill>
                <a:effectLst/>
                <a:latin typeface="Mongolian Baiti" panose="03000500000000000000" pitchFamily="66" charset="0"/>
              </a:rPr>
              <a:t>, </a:t>
            </a:r>
            <a:r>
              <a:rPr sz="8250" dirty="0">
                <a:solidFill>
                  <a:srgbClr val="000000"/>
                </a:solidFill>
                <a:effectLst/>
                <a:latin typeface="Mongolian Baiti" panose="03000500000000000000" pitchFamily="66" charset="0"/>
              </a:rPr>
              <a:t>Assemblers and Hybrid Approaches</a:t>
            </a:r>
            <a:r>
              <a:rPr dirty="0">
                <a:effectLst/>
              </a:rPr>
              <a:t> </a:t>
            </a:r>
            <a:endParaRPr lang="en-US" dirty="0"/>
          </a:p>
        </p:txBody>
      </p:sp>
      <p:sp>
        <p:nvSpPr>
          <p:cNvPr id="6" name="Slide Number Placeholder 5">
            <a:extLst>
              <a:ext uri="{FF2B5EF4-FFF2-40B4-BE49-F238E27FC236}">
                <a16:creationId xmlns:a16="http://schemas.microsoft.com/office/drawing/2014/main" id="{41C9A5E8-3916-D1CA-80B5-FCE701FBF56D}"/>
              </a:ext>
            </a:extLst>
          </p:cNvPr>
          <p:cNvSpPr>
            <a:spLocks noGrp="1"/>
          </p:cNvSpPr>
          <p:nvPr>
            <p:ph type="sldNum" sz="quarter" idx="12"/>
          </p:nvPr>
        </p:nvSpPr>
        <p:spPr/>
        <p:txBody>
          <a:bodyPr/>
          <a:lstStyle/>
          <a:p>
            <a:fld id="{AEAA3239-9EA4-4A65-A281-97F994456D9F}" type="slidenum">
              <a:rPr lang="en-US" smtClean="0"/>
              <a:t>15</a:t>
            </a:fld>
            <a:endParaRPr lang="en-US" dirty="0"/>
          </a:p>
        </p:txBody>
      </p:sp>
    </p:spTree>
    <p:extLst>
      <p:ext uri="{BB962C8B-B14F-4D97-AF65-F5344CB8AC3E}">
        <p14:creationId xmlns:p14="http://schemas.microsoft.com/office/powerpoint/2010/main" val="288302456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1FBD344-3A56-459A-A8B0-1C352D14364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152401" y="3731559"/>
            <a:ext cx="12192000" cy="6858000"/>
          </a:xfrm>
          <a:prstGeom prst="rect">
            <a:avLst/>
          </a:prstGeom>
        </p:spPr>
      </p:pic>
      <p:sp>
        <p:nvSpPr>
          <p:cNvPr id="6" name="Slide Number Placeholder 5">
            <a:extLst>
              <a:ext uri="{FF2B5EF4-FFF2-40B4-BE49-F238E27FC236}">
                <a16:creationId xmlns:a16="http://schemas.microsoft.com/office/drawing/2014/main" id="{48216553-5FFC-64B8-14D9-ADC1779F8BB2}"/>
              </a:ext>
            </a:extLst>
          </p:cNvPr>
          <p:cNvSpPr>
            <a:spLocks noGrp="1"/>
          </p:cNvSpPr>
          <p:nvPr>
            <p:ph type="sldNum" sz="quarter" idx="12"/>
          </p:nvPr>
        </p:nvSpPr>
        <p:spPr/>
        <p:txBody>
          <a:bodyPr/>
          <a:lstStyle/>
          <a:p>
            <a:fld id="{AEAA3239-9EA4-4A65-A281-97F994456D9F}" type="slidenum">
              <a:rPr lang="en-US" smtClean="0"/>
              <a:t>16</a:t>
            </a:fld>
            <a:endParaRPr lang="en-US" dirty="0"/>
          </a:p>
        </p:txBody>
      </p:sp>
      <p:sp>
        <p:nvSpPr>
          <p:cNvPr id="9" name="TextBox 8">
            <a:extLst>
              <a:ext uri="{FF2B5EF4-FFF2-40B4-BE49-F238E27FC236}">
                <a16:creationId xmlns:a16="http://schemas.microsoft.com/office/drawing/2014/main" id="{233A2946-8C8C-43B2-BAC3-C2BA9AE42500}"/>
              </a:ext>
            </a:extLst>
          </p:cNvPr>
          <p:cNvSpPr txBox="1"/>
          <p:nvPr/>
        </p:nvSpPr>
        <p:spPr>
          <a:xfrm>
            <a:off x="7200900" y="581025"/>
            <a:ext cx="4391025" cy="502890"/>
          </a:xfrm>
          <a:prstGeom prst="rect">
            <a:avLst/>
          </a:prstGeom>
          <a:noFill/>
        </p:spPr>
        <p:txBody>
          <a:bodyPr wrap="square" rtlCol="0">
            <a:normAutofit fontScale="92500" lnSpcReduction="20000"/>
          </a:bodyPr>
          <a:lstStyle/>
          <a:p>
            <a:pPr marL="0" algn="l">
              <a:buNone/>
            </a:pPr>
            <a:r>
              <a:rPr sz="3600" dirty="0">
                <a:solidFill>
                  <a:srgbClr val="000000"/>
                </a:solidFill>
                <a:effectLst/>
                <a:latin typeface="Mongolian Baiti" panose="03000500000000000000" pitchFamily="66" charset="0"/>
              </a:rPr>
              <a:t>What Is </a:t>
            </a:r>
            <a:r>
              <a:rPr lang="en-US" sz="3600" dirty="0">
                <a:solidFill>
                  <a:srgbClr val="000000"/>
                </a:solidFill>
                <a:effectLst/>
                <a:latin typeface="Mongolian Baiti" panose="03000500000000000000" pitchFamily="66" charset="0"/>
              </a:rPr>
              <a:t>a</a:t>
            </a:r>
            <a:r>
              <a:rPr sz="3600" dirty="0">
                <a:solidFill>
                  <a:srgbClr val="000000"/>
                </a:solidFill>
                <a:effectLst/>
                <a:latin typeface="Mongolian Baiti" panose="03000500000000000000" pitchFamily="66" charset="0"/>
              </a:rPr>
              <a:t> </a:t>
            </a:r>
            <a:r>
              <a:rPr lang="en-US" sz="3600" dirty="0" err="1">
                <a:solidFill>
                  <a:srgbClr val="000000"/>
                </a:solidFill>
                <a:effectLst/>
                <a:latin typeface="Mongolian Baiti" panose="03000500000000000000" pitchFamily="66" charset="0"/>
              </a:rPr>
              <a:t>Transpiler</a:t>
            </a:r>
            <a:r>
              <a:rPr sz="3600" dirty="0">
                <a:solidFill>
                  <a:srgbClr val="000000"/>
                </a:solidFill>
                <a:effectLst/>
                <a:latin typeface="Mongolian Baiti" panose="03000500000000000000" pitchFamily="66" charset="0"/>
              </a:rPr>
              <a:t>?</a:t>
            </a:r>
            <a:r>
              <a:rPr dirty="0">
                <a:effectLst/>
              </a:rPr>
              <a:t> </a:t>
            </a:r>
            <a:endParaRPr lang="en-US" dirty="0"/>
          </a:p>
        </p:txBody>
      </p:sp>
      <p:sp>
        <p:nvSpPr>
          <p:cNvPr id="10" name="TextBox 9">
            <a:extLst>
              <a:ext uri="{FF2B5EF4-FFF2-40B4-BE49-F238E27FC236}">
                <a16:creationId xmlns:a16="http://schemas.microsoft.com/office/drawing/2014/main" id="{FCC455ED-4AB8-4B07-BFF7-F5B29FAF34E2}"/>
              </a:ext>
            </a:extLst>
          </p:cNvPr>
          <p:cNvSpPr txBox="1"/>
          <p:nvPr/>
        </p:nvSpPr>
        <p:spPr>
          <a:xfrm>
            <a:off x="7281583" y="1836951"/>
            <a:ext cx="4391025" cy="2876550"/>
          </a:xfrm>
          <a:prstGeom prst="rect">
            <a:avLst/>
          </a:prstGeom>
          <a:noFill/>
        </p:spPr>
        <p:txBody>
          <a:bodyPr wrap="square" rtlCol="0">
            <a:normAutofit/>
          </a:bodyPr>
          <a:lstStyle/>
          <a:p>
            <a:pPr marL="0" algn="l">
              <a:buNone/>
            </a:pPr>
            <a:r>
              <a:rPr sz="1500" b="1" dirty="0">
                <a:solidFill>
                  <a:srgbClr val="000000"/>
                </a:solidFill>
                <a:effectLst/>
                <a:latin typeface="Avenir"/>
              </a:rPr>
              <a:t>Definition</a:t>
            </a:r>
            <a:r>
              <a:rPr dirty="0">
                <a:effectLst/>
              </a:rPr>
              <a:t> </a:t>
            </a:r>
          </a:p>
          <a:p>
            <a:pPr marL="0" algn="l">
              <a:spcBef>
                <a:spcPts val="750"/>
              </a:spcBef>
              <a:buNone/>
            </a:pPr>
            <a:r>
              <a:rPr lang="en-US" sz="1500" b="0" dirty="0">
                <a:solidFill>
                  <a:srgbClr val="000000"/>
                </a:solidFill>
                <a:effectLst/>
                <a:latin typeface="Avenir"/>
              </a:rPr>
              <a:t>A </a:t>
            </a:r>
            <a:r>
              <a:rPr lang="en-US" sz="1500" b="0" dirty="0" err="1">
                <a:solidFill>
                  <a:srgbClr val="000000"/>
                </a:solidFill>
                <a:effectLst/>
                <a:latin typeface="Avenir"/>
              </a:rPr>
              <a:t>transpiler</a:t>
            </a:r>
            <a:r>
              <a:rPr lang="en-US" sz="1500" b="0" dirty="0">
                <a:solidFill>
                  <a:srgbClr val="000000"/>
                </a:solidFill>
                <a:effectLst/>
                <a:latin typeface="Avenir"/>
              </a:rPr>
              <a:t> converts one language into another. </a:t>
            </a:r>
            <a:endParaRPr dirty="0">
              <a:effectLst/>
            </a:endParaRPr>
          </a:p>
          <a:p>
            <a:pPr marL="0" algn="l">
              <a:spcBef>
                <a:spcPts val="1200"/>
              </a:spcBef>
              <a:buNone/>
            </a:pPr>
            <a:r>
              <a:rPr sz="1500" b="1" dirty="0">
                <a:solidFill>
                  <a:srgbClr val="000000"/>
                </a:solidFill>
                <a:effectLst/>
                <a:latin typeface="Avenir"/>
              </a:rPr>
              <a:t>Where It’s Essential</a:t>
            </a:r>
            <a:r>
              <a:rPr dirty="0">
                <a:effectLst/>
              </a:rPr>
              <a:t> </a:t>
            </a:r>
          </a:p>
          <a:p>
            <a:pPr marL="0" algn="l">
              <a:spcBef>
                <a:spcPts val="750"/>
              </a:spcBef>
              <a:buNone/>
            </a:pPr>
            <a:r>
              <a:rPr lang="en-US" sz="1500" b="0" dirty="0">
                <a:solidFill>
                  <a:srgbClr val="000000"/>
                </a:solidFill>
                <a:effectLst/>
                <a:latin typeface="Avenir"/>
              </a:rPr>
              <a:t>As an intermediate step when building new compilers, as well as languages that don’t stand on their own. Typescript is a good example.  It is </a:t>
            </a:r>
            <a:r>
              <a:rPr lang="en-US" sz="1500" b="0" dirty="0" err="1">
                <a:solidFill>
                  <a:srgbClr val="000000"/>
                </a:solidFill>
                <a:effectLst/>
                <a:latin typeface="Avenir"/>
              </a:rPr>
              <a:t>transpiled</a:t>
            </a:r>
            <a:r>
              <a:rPr lang="en-US" sz="1500" b="0" dirty="0">
                <a:solidFill>
                  <a:srgbClr val="000000"/>
                </a:solidFill>
                <a:effectLst/>
                <a:latin typeface="Avenir"/>
              </a:rPr>
              <a:t> to Javascript.</a:t>
            </a:r>
            <a:endParaRPr lang="en-US" dirty="0"/>
          </a:p>
        </p:txBody>
      </p:sp>
      <p:pic>
        <p:nvPicPr>
          <p:cNvPr id="12" name="Picture 11">
            <a:extLst>
              <a:ext uri="{FF2B5EF4-FFF2-40B4-BE49-F238E27FC236}">
                <a16:creationId xmlns:a16="http://schemas.microsoft.com/office/drawing/2014/main" id="{4F55FF27-E35E-4EC5-CBC0-8B545AE6723A}"/>
              </a:ext>
            </a:extLst>
          </p:cNvPr>
          <p:cNvPicPr>
            <a:picLocks noChangeAspect="1"/>
          </p:cNvPicPr>
          <p:nvPr/>
        </p:nvPicPr>
        <p:blipFill>
          <a:blip r:embed="rId5"/>
          <a:stretch>
            <a:fillRect/>
          </a:stretch>
        </p:blipFill>
        <p:spPr>
          <a:xfrm>
            <a:off x="-1" y="0"/>
            <a:ext cx="6432105" cy="7261412"/>
          </a:xfrm>
          <a:prstGeom prst="rect">
            <a:avLst/>
          </a:prstGeom>
        </p:spPr>
      </p:pic>
    </p:spTree>
    <p:extLst>
      <p:ext uri="{BB962C8B-B14F-4D97-AF65-F5344CB8AC3E}">
        <p14:creationId xmlns:p14="http://schemas.microsoft.com/office/powerpoint/2010/main" val="1802290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E61009-9794-55AA-C91A-56B26F105EC0}"/>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929E2EFC-EB5C-2134-59D6-4E4D0ED1AAC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split-screen visual showing, on the left, a snippet of assembly language code (with recognizable mnemonics and registers), and on the right, the corresponding binary machine code representation. The image should clearly depict the transformation from human-readable instructions to raw binary, emphasizing the translation process. The background should be clean and modern, suitable for a technical audience, with no visible or implied text, letters, or words anywhere in the image">
            <a:extLst>
              <a:ext uri="{FF2B5EF4-FFF2-40B4-BE49-F238E27FC236}">
                <a16:creationId xmlns:a16="http://schemas.microsoft.com/office/drawing/2014/main" id="{A19D8C40-C212-90CB-C376-4D4F0B5656EE}"/>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53788"/>
            <a:ext cx="6858000" cy="6858000"/>
          </a:xfrm>
          <a:prstGeom prst="rect">
            <a:avLst/>
          </a:prstGeom>
        </p:spPr>
      </p:pic>
      <p:sp>
        <p:nvSpPr>
          <p:cNvPr id="6" name="Slide Number Placeholder 5">
            <a:extLst>
              <a:ext uri="{FF2B5EF4-FFF2-40B4-BE49-F238E27FC236}">
                <a16:creationId xmlns:a16="http://schemas.microsoft.com/office/drawing/2014/main" id="{F151D905-2775-6A0D-D685-CFF51FCD6AC3}"/>
              </a:ext>
            </a:extLst>
          </p:cNvPr>
          <p:cNvSpPr>
            <a:spLocks noGrp="1"/>
          </p:cNvSpPr>
          <p:nvPr>
            <p:ph type="sldNum" sz="quarter" idx="12"/>
          </p:nvPr>
        </p:nvSpPr>
        <p:spPr/>
        <p:txBody>
          <a:bodyPr/>
          <a:lstStyle/>
          <a:p>
            <a:fld id="{AEAA3239-9EA4-4A65-A281-97F994456D9F}" type="slidenum">
              <a:rPr lang="en-US" smtClean="0"/>
              <a:t>17</a:t>
            </a:fld>
            <a:endParaRPr lang="en-US" dirty="0"/>
          </a:p>
        </p:txBody>
      </p:sp>
      <p:sp>
        <p:nvSpPr>
          <p:cNvPr id="9" name="TextBox 8">
            <a:extLst>
              <a:ext uri="{FF2B5EF4-FFF2-40B4-BE49-F238E27FC236}">
                <a16:creationId xmlns:a16="http://schemas.microsoft.com/office/drawing/2014/main" id="{35287DE8-082C-6B49-E063-358CEC008D89}"/>
              </a:ext>
            </a:extLst>
          </p:cNvPr>
          <p:cNvSpPr txBox="1"/>
          <p:nvPr/>
        </p:nvSpPr>
        <p:spPr>
          <a:xfrm>
            <a:off x="7200900" y="581025"/>
            <a:ext cx="4391025" cy="502890"/>
          </a:xfrm>
          <a:prstGeom prst="rect">
            <a:avLst/>
          </a:prstGeom>
          <a:noFill/>
        </p:spPr>
        <p:txBody>
          <a:bodyPr wrap="square" rtlCol="0">
            <a:normAutofit fontScale="92500" lnSpcReduction="20000"/>
          </a:bodyPr>
          <a:lstStyle/>
          <a:p>
            <a:pPr marL="0" algn="l">
              <a:buNone/>
            </a:pPr>
            <a:r>
              <a:rPr sz="3600">
                <a:solidFill>
                  <a:srgbClr val="000000"/>
                </a:solidFill>
                <a:effectLst/>
                <a:latin typeface="Mongolian Baiti" panose="03000500000000000000" pitchFamily="66" charset="0"/>
              </a:rPr>
              <a:t>What Is an Assembler?</a:t>
            </a:r>
            <a:r>
              <a:rPr>
                <a:effectLst/>
              </a:rPr>
              <a:t> </a:t>
            </a:r>
            <a:endParaRPr lang="en-US"/>
          </a:p>
        </p:txBody>
      </p:sp>
      <p:sp>
        <p:nvSpPr>
          <p:cNvPr id="10" name="TextBox 9">
            <a:extLst>
              <a:ext uri="{FF2B5EF4-FFF2-40B4-BE49-F238E27FC236}">
                <a16:creationId xmlns:a16="http://schemas.microsoft.com/office/drawing/2014/main" id="{6FFC0D29-9CEB-5321-B088-EF66E6830AA3}"/>
              </a:ext>
            </a:extLst>
          </p:cNvPr>
          <p:cNvSpPr txBox="1"/>
          <p:nvPr/>
        </p:nvSpPr>
        <p:spPr>
          <a:xfrm>
            <a:off x="7281583" y="1836951"/>
            <a:ext cx="4391025" cy="2876550"/>
          </a:xfrm>
          <a:prstGeom prst="rect">
            <a:avLst/>
          </a:prstGeom>
          <a:noFill/>
        </p:spPr>
        <p:txBody>
          <a:bodyPr wrap="square" rtlCol="0">
            <a:normAutofit lnSpcReduction="10000"/>
          </a:bodyPr>
          <a:lstStyle/>
          <a:p>
            <a:pPr marL="0" algn="l">
              <a:buNone/>
            </a:pPr>
            <a:r>
              <a:rPr sz="1500" b="1" dirty="0">
                <a:solidFill>
                  <a:srgbClr val="000000"/>
                </a:solidFill>
                <a:effectLst/>
                <a:latin typeface="Avenir"/>
              </a:rPr>
              <a:t>Definition</a:t>
            </a:r>
            <a:r>
              <a:rPr dirty="0">
                <a:effectLst/>
              </a:rPr>
              <a:t> </a:t>
            </a:r>
          </a:p>
          <a:p>
            <a:pPr marL="0" algn="l">
              <a:spcBef>
                <a:spcPts val="750"/>
              </a:spcBef>
              <a:buNone/>
            </a:pPr>
            <a:r>
              <a:rPr sz="1500" b="0" dirty="0">
                <a:solidFill>
                  <a:srgbClr val="000000"/>
                </a:solidFill>
                <a:effectLst/>
                <a:latin typeface="Avenir"/>
              </a:rPr>
              <a:t>An assembler translates human-readable assembly into binary machine code.</a:t>
            </a:r>
            <a:r>
              <a:rPr dirty="0">
                <a:effectLst/>
              </a:rPr>
              <a:t> </a:t>
            </a:r>
          </a:p>
          <a:p>
            <a:pPr marL="0" algn="l">
              <a:spcBef>
                <a:spcPts val="1200"/>
              </a:spcBef>
              <a:buNone/>
            </a:pPr>
            <a:r>
              <a:rPr sz="1500" b="1" dirty="0">
                <a:solidFill>
                  <a:srgbClr val="000000"/>
                </a:solidFill>
                <a:effectLst/>
                <a:latin typeface="Avenir"/>
              </a:rPr>
              <a:t>Control and Performance</a:t>
            </a:r>
            <a:r>
              <a:rPr dirty="0">
                <a:effectLst/>
              </a:rPr>
              <a:t> </a:t>
            </a:r>
          </a:p>
          <a:p>
            <a:pPr marL="0" algn="l">
              <a:spcBef>
                <a:spcPts val="750"/>
              </a:spcBef>
              <a:buNone/>
            </a:pPr>
            <a:r>
              <a:rPr sz="1500" b="0" dirty="0">
                <a:solidFill>
                  <a:srgbClr val="000000"/>
                </a:solidFill>
                <a:effectLst/>
                <a:latin typeface="Avenir"/>
              </a:rPr>
              <a:t>Assembly exposes hardware resources for precise tuning and efficient execution.</a:t>
            </a:r>
            <a:r>
              <a:rPr dirty="0">
                <a:effectLst/>
              </a:rPr>
              <a:t> </a:t>
            </a:r>
          </a:p>
          <a:p>
            <a:pPr marL="0" algn="l">
              <a:spcBef>
                <a:spcPts val="1200"/>
              </a:spcBef>
              <a:buNone/>
            </a:pPr>
            <a:r>
              <a:rPr sz="1500" b="1" dirty="0">
                <a:solidFill>
                  <a:srgbClr val="000000"/>
                </a:solidFill>
                <a:effectLst/>
                <a:latin typeface="Avenir"/>
              </a:rPr>
              <a:t>Where It’s Essential</a:t>
            </a:r>
            <a:r>
              <a:rPr dirty="0">
                <a:effectLst/>
              </a:rPr>
              <a:t> </a:t>
            </a:r>
          </a:p>
          <a:p>
            <a:pPr marL="0" algn="l">
              <a:spcBef>
                <a:spcPts val="750"/>
              </a:spcBef>
              <a:buNone/>
            </a:pPr>
            <a:r>
              <a:rPr sz="1500" b="0" dirty="0">
                <a:solidFill>
                  <a:srgbClr val="000000"/>
                </a:solidFill>
                <a:effectLst/>
                <a:latin typeface="Avenir"/>
              </a:rPr>
              <a:t>Core tools in systems programming and embedded device development.</a:t>
            </a:r>
            <a:r>
              <a:rPr dirty="0">
                <a:effectLst/>
              </a:rPr>
              <a:t> </a:t>
            </a:r>
            <a:endParaRPr lang="en-US" dirty="0"/>
          </a:p>
        </p:txBody>
      </p:sp>
    </p:spTree>
    <p:extLst>
      <p:ext uri="{BB962C8B-B14F-4D97-AF65-F5344CB8AC3E}">
        <p14:creationId xmlns:p14="http://schemas.microsoft.com/office/powerpoint/2010/main" val="346815596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776BD42-AFA6-4D59-A23C-5D6562C4FA0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onceptual illustration showing a virtual machine as a bridge between different hardware devices (servers, laptops, mobile devices) and a stream of bytecode, visually representing code portability and platform independence. The image should convey the idea of a single codebase running on multiple systems, with abstract digital connections and a modern, technology-focused aesthetic. No visible or implied text, letters, or words should appear anywhere in the image">
            <a:extLst>
              <a:ext uri="{FF2B5EF4-FFF2-40B4-BE49-F238E27FC236}">
                <a16:creationId xmlns:a16="http://schemas.microsoft.com/office/drawing/2014/main" id="{35A9AA25-FB79-4247-BB0E-9EF0C126506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Slide Number Placeholder 5">
            <a:extLst>
              <a:ext uri="{FF2B5EF4-FFF2-40B4-BE49-F238E27FC236}">
                <a16:creationId xmlns:a16="http://schemas.microsoft.com/office/drawing/2014/main" id="{6E5AD7CA-E503-1A92-0BB9-B27DD15E1E6C}"/>
              </a:ext>
            </a:extLst>
          </p:cNvPr>
          <p:cNvSpPr>
            <a:spLocks noGrp="1"/>
          </p:cNvSpPr>
          <p:nvPr>
            <p:ph type="sldNum" sz="quarter" idx="12"/>
          </p:nvPr>
        </p:nvSpPr>
        <p:spPr/>
        <p:txBody>
          <a:bodyPr/>
          <a:lstStyle/>
          <a:p>
            <a:fld id="{AEAA3239-9EA4-4A65-A281-97F994456D9F}" type="slidenum">
              <a:rPr lang="en-US" smtClean="0"/>
              <a:t>18</a:t>
            </a:fld>
            <a:endParaRPr lang="en-US" dirty="0"/>
          </a:p>
        </p:txBody>
      </p:sp>
      <p:sp>
        <p:nvSpPr>
          <p:cNvPr id="9" name="TextBox 8">
            <a:extLst>
              <a:ext uri="{FF2B5EF4-FFF2-40B4-BE49-F238E27FC236}">
                <a16:creationId xmlns:a16="http://schemas.microsoft.com/office/drawing/2014/main" id="{B97C0554-2032-46EB-B666-827B357E762E}"/>
              </a:ext>
            </a:extLst>
          </p:cNvPr>
          <p:cNvSpPr txBox="1"/>
          <p:nvPr/>
        </p:nvSpPr>
        <p:spPr>
          <a:xfrm>
            <a:off x="7200900" y="581025"/>
            <a:ext cx="4391025" cy="1508670"/>
          </a:xfrm>
          <a:prstGeom prst="rect">
            <a:avLst/>
          </a:prstGeom>
          <a:noFill/>
        </p:spPr>
        <p:txBody>
          <a:bodyPr wrap="square" rtlCol="0">
            <a:normAutofit fontScale="92500"/>
          </a:bodyPr>
          <a:lstStyle/>
          <a:p>
            <a:pPr marL="0" algn="l">
              <a:buNone/>
            </a:pPr>
            <a:r>
              <a:rPr sz="3600">
                <a:solidFill>
                  <a:srgbClr val="000000"/>
                </a:solidFill>
                <a:effectLst/>
                <a:latin typeface="Mongolian Baiti" panose="03000500000000000000" pitchFamily="66" charset="0"/>
              </a:rPr>
              <a:t>Introduction to Virtual Machines and Bytecode</a:t>
            </a:r>
            <a:r>
              <a:rPr>
                <a:effectLst/>
              </a:rPr>
              <a:t> </a:t>
            </a:r>
            <a:endParaRPr lang="en-US"/>
          </a:p>
        </p:txBody>
      </p:sp>
      <p:sp>
        <p:nvSpPr>
          <p:cNvPr id="10" name="TextBox 9">
            <a:extLst>
              <a:ext uri="{FF2B5EF4-FFF2-40B4-BE49-F238E27FC236}">
                <a16:creationId xmlns:a16="http://schemas.microsoft.com/office/drawing/2014/main" id="{59B1DEEF-CD55-486A-9977-BE37B950AF77}"/>
              </a:ext>
            </a:extLst>
          </p:cNvPr>
          <p:cNvSpPr txBox="1"/>
          <p:nvPr/>
        </p:nvSpPr>
        <p:spPr>
          <a:xfrm>
            <a:off x="7200900" y="2432595"/>
            <a:ext cx="4391025" cy="2864792"/>
          </a:xfrm>
          <a:prstGeom prst="rect">
            <a:avLst/>
          </a:prstGeom>
          <a:noFill/>
        </p:spPr>
        <p:txBody>
          <a:bodyPr wrap="square" rtlCol="0">
            <a:normAutofit lnSpcReduction="10000"/>
          </a:bodyPr>
          <a:lstStyle/>
          <a:p>
            <a:pPr marL="0" algn="l">
              <a:buNone/>
            </a:pPr>
            <a:r>
              <a:rPr sz="1425" b="1">
                <a:solidFill>
                  <a:srgbClr val="000000"/>
                </a:solidFill>
                <a:effectLst/>
                <a:latin typeface="Avenir"/>
              </a:rPr>
              <a:t>Bytecode Basics</a:t>
            </a:r>
            <a:r>
              <a:rPr>
                <a:effectLst/>
              </a:rPr>
              <a:t> </a:t>
            </a:r>
          </a:p>
          <a:p>
            <a:pPr marL="0" algn="l">
              <a:spcBef>
                <a:spcPts val="750"/>
              </a:spcBef>
              <a:buNone/>
            </a:pPr>
            <a:r>
              <a:rPr sz="1425" b="0">
                <a:solidFill>
                  <a:srgbClr val="000000"/>
                </a:solidFill>
                <a:effectLst/>
                <a:latin typeface="Avenir"/>
              </a:rPr>
              <a:t>Compiled into a platform-independent intermediate form, bytecode balances compilation speed with runtime flexibility.</a:t>
            </a:r>
            <a:r>
              <a:rPr>
                <a:effectLst/>
              </a:rPr>
              <a:t> </a:t>
            </a:r>
          </a:p>
          <a:p>
            <a:pPr marL="0" algn="l">
              <a:spcBef>
                <a:spcPts val="750"/>
              </a:spcBef>
              <a:buNone/>
            </a:pPr>
            <a:r>
              <a:rPr sz="1425" b="1">
                <a:solidFill>
                  <a:srgbClr val="000000"/>
                </a:solidFill>
                <a:effectLst/>
                <a:latin typeface="Avenir"/>
              </a:rPr>
              <a:t>VM Execution Model</a:t>
            </a:r>
            <a:r>
              <a:rPr>
                <a:effectLst/>
              </a:rPr>
              <a:t> </a:t>
            </a:r>
          </a:p>
          <a:p>
            <a:pPr marL="0" algn="l">
              <a:spcBef>
                <a:spcPts val="750"/>
              </a:spcBef>
              <a:buNone/>
            </a:pPr>
            <a:r>
              <a:rPr sz="1425" b="0">
                <a:solidFill>
                  <a:srgbClr val="000000"/>
                </a:solidFill>
                <a:effectLst/>
                <a:latin typeface="Avenir"/>
              </a:rPr>
              <a:t>Virtual machines interpret or JIT-compile bytecode, delivering portability across diverse hardware.</a:t>
            </a:r>
            <a:r>
              <a:rPr>
                <a:effectLst/>
              </a:rPr>
              <a:t> </a:t>
            </a:r>
          </a:p>
          <a:p>
            <a:pPr marL="0" algn="l">
              <a:spcBef>
                <a:spcPts val="750"/>
              </a:spcBef>
              <a:buNone/>
            </a:pPr>
            <a:r>
              <a:rPr sz="1425" b="1">
                <a:solidFill>
                  <a:srgbClr val="000000"/>
                </a:solidFill>
                <a:effectLst/>
                <a:latin typeface="Avenir"/>
              </a:rPr>
              <a:t>Example: JVM</a:t>
            </a:r>
            <a:r>
              <a:rPr>
                <a:effectLst/>
              </a:rPr>
              <a:t> </a:t>
            </a:r>
          </a:p>
          <a:p>
            <a:pPr marL="0" algn="l">
              <a:spcBef>
                <a:spcPts val="750"/>
              </a:spcBef>
              <a:buNone/>
            </a:pPr>
            <a:r>
              <a:rPr sz="1425" b="0">
                <a:solidFill>
                  <a:srgbClr val="000000"/>
                </a:solidFill>
                <a:effectLst/>
                <a:latin typeface="Avenir"/>
              </a:rPr>
              <a:t>Java programs run anywhere a JVM exists, illustrating true cross-platform compatibility.</a:t>
            </a:r>
            <a:r>
              <a:rPr>
                <a:effectLst/>
              </a:rPr>
              <a:t> </a:t>
            </a:r>
            <a:endParaRPr lang="en-US"/>
          </a:p>
        </p:txBody>
      </p:sp>
    </p:spTree>
    <p:extLst>
      <p:ext uri="{BB962C8B-B14F-4D97-AF65-F5344CB8AC3E}">
        <p14:creationId xmlns:p14="http://schemas.microsoft.com/office/powerpoint/2010/main" val="191470115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59C40E7-FC5F-418C-A22E-73355717D81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011B9F25-E3E2-7770-9335-0EE304B19AE1}"/>
              </a:ext>
            </a:extLst>
          </p:cNvPr>
          <p:cNvSpPr>
            <a:spLocks noGrp="1"/>
          </p:cNvSpPr>
          <p:nvPr>
            <p:ph sz="quarter" idx="16"/>
          </p:nvPr>
        </p:nvSpPr>
        <p:spPr>
          <a:xfrm>
            <a:off x="1333500" y="2095500"/>
            <a:ext cx="9525000" cy="1905000"/>
          </a:xfrm>
        </p:spPr>
        <p:txBody>
          <a:bodyPr>
            <a:normAutofit fontScale="77500" lnSpcReduction="20000"/>
          </a:bodyPr>
          <a:lstStyle/>
          <a:p>
            <a:pPr marL="0" indent="0" algn="ctr">
              <a:buNone/>
            </a:pPr>
            <a:r>
              <a:rPr sz="15000" b="1">
                <a:solidFill>
                  <a:srgbClr val="DDA152"/>
                </a:solidFill>
                <a:effectLst/>
                <a:latin typeface="Mongolian Baiti" panose="03000500000000000000" pitchFamily="66" charset="0"/>
              </a:rPr>
              <a:t>2-10x</a:t>
            </a:r>
            <a:r>
              <a:rPr>
                <a:effectLst/>
              </a:rPr>
              <a:t> </a:t>
            </a:r>
            <a:endParaRPr lang="en-US"/>
          </a:p>
        </p:txBody>
      </p:sp>
      <p:sp>
        <p:nvSpPr>
          <p:cNvPr id="6" name="Slide Number Placeholder 5">
            <a:extLst>
              <a:ext uri="{FF2B5EF4-FFF2-40B4-BE49-F238E27FC236}">
                <a16:creationId xmlns:a16="http://schemas.microsoft.com/office/drawing/2014/main" id="{037F3AFA-B3D0-F6EA-7D12-3177FA42D20D}"/>
              </a:ext>
            </a:extLst>
          </p:cNvPr>
          <p:cNvSpPr>
            <a:spLocks noGrp="1"/>
          </p:cNvSpPr>
          <p:nvPr>
            <p:ph type="sldNum" sz="quarter" idx="12"/>
          </p:nvPr>
        </p:nvSpPr>
        <p:spPr/>
        <p:txBody>
          <a:bodyPr/>
          <a:lstStyle/>
          <a:p>
            <a:fld id="{AEAA3239-9EA4-4A65-A281-97F994456D9F}" type="slidenum">
              <a:rPr lang="en-US" smtClean="0"/>
              <a:t>19</a:t>
            </a:fld>
            <a:endParaRPr lang="en-US" dirty="0"/>
          </a:p>
        </p:txBody>
      </p:sp>
      <p:sp>
        <p:nvSpPr>
          <p:cNvPr id="8" name="TextBox 7">
            <a:extLst>
              <a:ext uri="{FF2B5EF4-FFF2-40B4-BE49-F238E27FC236}">
                <a16:creationId xmlns:a16="http://schemas.microsoft.com/office/drawing/2014/main" id="{E01B717F-F6DE-4FA7-A21D-2211BA549E02}"/>
              </a:ext>
            </a:extLst>
          </p:cNvPr>
          <p:cNvSpPr txBox="1"/>
          <p:nvPr/>
        </p:nvSpPr>
        <p:spPr>
          <a:xfrm>
            <a:off x="1333500" y="4572000"/>
            <a:ext cx="9525000" cy="891480"/>
          </a:xfrm>
          <a:prstGeom prst="rect">
            <a:avLst/>
          </a:prstGeom>
          <a:noFill/>
        </p:spPr>
        <p:txBody>
          <a:bodyPr wrap="square" rtlCol="0">
            <a:normAutofit/>
          </a:bodyPr>
          <a:lstStyle/>
          <a:p>
            <a:pPr marL="0" algn="ctr">
              <a:buNone/>
            </a:pPr>
            <a:r>
              <a:rPr sz="2700" b="0">
                <a:solidFill>
                  <a:srgbClr val="000000"/>
                </a:solidFill>
                <a:effectLst/>
                <a:latin typeface="Avenir"/>
              </a:rPr>
              <a:t>Typical speedup over pure interpretation in Java and C#</a:t>
            </a:r>
            <a:r>
              <a:rPr>
                <a:effectLst/>
              </a:rPr>
              <a:t> </a:t>
            </a:r>
            <a:endParaRPr lang="en-US"/>
          </a:p>
        </p:txBody>
      </p:sp>
    </p:spTree>
    <p:extLst>
      <p:ext uri="{BB962C8B-B14F-4D97-AF65-F5344CB8AC3E}">
        <p14:creationId xmlns:p14="http://schemas.microsoft.com/office/powerpoint/2010/main" val="233234768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9A93857-410A-4491-906A-F3AF880B7C07}"/>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visually engaging image of a modern workspace with multiple computer screens displaying code editors, abstract digital patterns, and subtle technological elements. The scene should convey a sense of innovation and programming focus, with a premium, professional aesthetic suitable for overlaying agenda text. No visible or implied text, letters, or words should appear anywhere in the image. The composition should allow for clear, centered text overlay and support a clean, organized look">
            <a:extLst>
              <a:ext uri="{FF2B5EF4-FFF2-40B4-BE49-F238E27FC236}">
                <a16:creationId xmlns:a16="http://schemas.microsoft.com/office/drawing/2014/main" id="{CA9F582D-2A83-4CC3-956E-2704C490448F}"/>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4572000" cy="6858000"/>
          </a:xfrm>
          <a:prstGeom prst="rect">
            <a:avLst/>
          </a:prstGeom>
        </p:spPr>
      </p:pic>
      <p:sp>
        <p:nvSpPr>
          <p:cNvPr id="6" name="Slide Number Placeholder 5">
            <a:extLst>
              <a:ext uri="{FF2B5EF4-FFF2-40B4-BE49-F238E27FC236}">
                <a16:creationId xmlns:a16="http://schemas.microsoft.com/office/drawing/2014/main" id="{A750B4DE-FDCE-7957-8EC7-2AC20174741A}"/>
              </a:ext>
            </a:extLst>
          </p:cNvPr>
          <p:cNvSpPr>
            <a:spLocks noGrp="1"/>
          </p:cNvSpPr>
          <p:nvPr>
            <p:ph type="sldNum" sz="quarter" idx="12"/>
          </p:nvPr>
        </p:nvSpPr>
        <p:spPr/>
        <p:txBody>
          <a:bodyPr/>
          <a:lstStyle/>
          <a:p>
            <a:fld id="{AEAA3239-9EA4-4A65-A281-97F994456D9F}" type="slidenum">
              <a:rPr lang="en-US" smtClean="0"/>
              <a:t>2</a:t>
            </a:fld>
            <a:endParaRPr lang="en-US" dirty="0"/>
          </a:p>
        </p:txBody>
      </p:sp>
      <p:sp>
        <p:nvSpPr>
          <p:cNvPr id="9" name="TextBox 8">
            <a:extLst>
              <a:ext uri="{FF2B5EF4-FFF2-40B4-BE49-F238E27FC236}">
                <a16:creationId xmlns:a16="http://schemas.microsoft.com/office/drawing/2014/main" id="{1589BE16-62F3-46B7-809B-B4F66D517CED}"/>
              </a:ext>
            </a:extLst>
          </p:cNvPr>
          <p:cNvSpPr txBox="1"/>
          <p:nvPr/>
        </p:nvSpPr>
        <p:spPr>
          <a:xfrm>
            <a:off x="5343525" y="1343025"/>
            <a:ext cx="6477000" cy="609600"/>
          </a:xfrm>
          <a:prstGeom prst="rect">
            <a:avLst/>
          </a:prstGeom>
          <a:noFill/>
        </p:spPr>
        <p:txBody>
          <a:bodyPr wrap="square" rtlCol="0">
            <a:normAutofit fontScale="85000" lnSpcReduction="20000"/>
          </a:bodyPr>
          <a:lstStyle/>
          <a:p>
            <a:pPr marL="0" algn="l">
              <a:buNone/>
            </a:pPr>
            <a:r>
              <a:rPr sz="4800">
                <a:solidFill>
                  <a:srgbClr val="DDA152"/>
                </a:solidFill>
                <a:effectLst/>
                <a:latin typeface="Mongolian Baiti" panose="03000500000000000000" pitchFamily="66" charset="0"/>
              </a:rPr>
              <a:t>Agenda</a:t>
            </a:r>
            <a:r>
              <a:rPr>
                <a:effectLst/>
              </a:rPr>
              <a:t> </a:t>
            </a:r>
            <a:endParaRPr lang="en-US"/>
          </a:p>
        </p:txBody>
      </p:sp>
      <p:sp>
        <p:nvSpPr>
          <p:cNvPr id="10" name="TextBox 9">
            <a:extLst>
              <a:ext uri="{FF2B5EF4-FFF2-40B4-BE49-F238E27FC236}">
                <a16:creationId xmlns:a16="http://schemas.microsoft.com/office/drawing/2014/main" id="{068A5DBD-EE89-45B5-A64B-91FD64406478}"/>
              </a:ext>
            </a:extLst>
          </p:cNvPr>
          <p:cNvSpPr txBox="1"/>
          <p:nvPr/>
        </p:nvSpPr>
        <p:spPr>
          <a:xfrm>
            <a:off x="5343525" y="2333625"/>
            <a:ext cx="6477000" cy="2577107"/>
          </a:xfrm>
          <a:prstGeom prst="rect">
            <a:avLst/>
          </a:prstGeom>
          <a:noFill/>
        </p:spPr>
        <p:txBody>
          <a:bodyPr wrap="square" rtlCol="0">
            <a:normAutofit/>
          </a:bodyPr>
          <a:lstStyle/>
          <a:p>
            <a:pPr marL="0" algn="l">
              <a:buNone/>
            </a:pPr>
            <a:r>
              <a:rPr sz="2025" b="0">
                <a:solidFill>
                  <a:srgbClr val="000000"/>
                </a:solidFill>
                <a:effectLst/>
                <a:latin typeface="Avenir"/>
              </a:rPr>
              <a:t>• What Are Translators in Programming?</a:t>
            </a:r>
            <a:r>
              <a:rPr>
                <a:effectLst/>
              </a:rPr>
              <a:t> </a:t>
            </a:r>
          </a:p>
          <a:p>
            <a:pPr marL="0" algn="l">
              <a:spcBef>
                <a:spcPts val="1500"/>
              </a:spcBef>
              <a:buNone/>
            </a:pPr>
            <a:r>
              <a:rPr sz="2025" b="0">
                <a:solidFill>
                  <a:srgbClr val="000000"/>
                </a:solidFill>
                <a:effectLst/>
                <a:latin typeface="Avenir"/>
              </a:rPr>
              <a:t>• Compilers: Turning Source Code Into Executable Programs</a:t>
            </a:r>
            <a:r>
              <a:rPr>
                <a:effectLst/>
              </a:rPr>
              <a:t> </a:t>
            </a:r>
          </a:p>
          <a:p>
            <a:pPr marL="0" algn="l">
              <a:spcBef>
                <a:spcPts val="1500"/>
              </a:spcBef>
              <a:buNone/>
            </a:pPr>
            <a:r>
              <a:rPr sz="2025" b="0">
                <a:solidFill>
                  <a:srgbClr val="000000"/>
                </a:solidFill>
                <a:effectLst/>
                <a:latin typeface="Avenir"/>
              </a:rPr>
              <a:t>• Interpreters: Running Code Step by Step</a:t>
            </a:r>
            <a:r>
              <a:rPr>
                <a:effectLst/>
              </a:rPr>
              <a:t> </a:t>
            </a:r>
          </a:p>
          <a:p>
            <a:pPr marL="0" algn="l">
              <a:spcBef>
                <a:spcPts val="1500"/>
              </a:spcBef>
              <a:buNone/>
            </a:pPr>
            <a:r>
              <a:rPr sz="2025" b="0">
                <a:solidFill>
                  <a:srgbClr val="000000"/>
                </a:solidFill>
                <a:effectLst/>
                <a:latin typeface="Avenir"/>
              </a:rPr>
              <a:t>• Other Translation Tools: Assemblers and Hybrid Approaches</a:t>
            </a:r>
            <a:r>
              <a:rPr>
                <a:effectLst/>
              </a:rPr>
              <a:t> </a:t>
            </a:r>
            <a:endParaRPr lang="en-US"/>
          </a:p>
        </p:txBody>
      </p:sp>
    </p:spTree>
    <p:extLst>
      <p:ext uri="{BB962C8B-B14F-4D97-AF65-F5344CB8AC3E}">
        <p14:creationId xmlns:p14="http://schemas.microsoft.com/office/powerpoint/2010/main" val="38703633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9717316-1BC2-450B-B22E-DC0B2702396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92F9B884-A1AA-F0F9-AEEE-0896E5D6BC69}"/>
              </a:ext>
            </a:extLst>
          </p:cNvPr>
          <p:cNvSpPr>
            <a:spLocks noGrp="1"/>
          </p:cNvSpPr>
          <p:nvPr>
            <p:ph sz="quarter" idx="16"/>
          </p:nvPr>
        </p:nvSpPr>
        <p:spPr>
          <a:xfrm>
            <a:off x="733425" y="1019175"/>
            <a:ext cx="10953750" cy="1340941"/>
          </a:xfrm>
        </p:spPr>
        <p:txBody>
          <a:bodyPr>
            <a:normAutofit fontScale="85000" lnSpcReduction="10000"/>
          </a:bodyPr>
          <a:lstStyle/>
          <a:p>
            <a:pPr marL="0" indent="0" algn="l">
              <a:spcBef>
                <a:spcPts val="450"/>
              </a:spcBef>
              <a:buNone/>
            </a:pPr>
            <a:r>
              <a:rPr sz="4800">
                <a:solidFill>
                  <a:srgbClr val="000000"/>
                </a:solidFill>
                <a:effectLst/>
                <a:latin typeface="Mongolian Baiti" panose="03000500000000000000" pitchFamily="66" charset="0"/>
              </a:rPr>
              <a:t>Conclusion: Translators Empower Programming</a:t>
            </a:r>
            <a:r>
              <a:rPr>
                <a:effectLst/>
              </a:rPr>
              <a:t> </a:t>
            </a:r>
            <a:endParaRPr lang="en-US"/>
          </a:p>
        </p:txBody>
      </p:sp>
      <p:sp>
        <p:nvSpPr>
          <p:cNvPr id="6" name="Slide Number Placeholder 5">
            <a:extLst>
              <a:ext uri="{FF2B5EF4-FFF2-40B4-BE49-F238E27FC236}">
                <a16:creationId xmlns:a16="http://schemas.microsoft.com/office/drawing/2014/main" id="{3E036104-156D-D1F2-C73A-058890A449BB}"/>
              </a:ext>
            </a:extLst>
          </p:cNvPr>
          <p:cNvSpPr>
            <a:spLocks noGrp="1"/>
          </p:cNvSpPr>
          <p:nvPr>
            <p:ph type="sldNum" sz="quarter" idx="12"/>
          </p:nvPr>
        </p:nvSpPr>
        <p:spPr/>
        <p:txBody>
          <a:bodyPr/>
          <a:lstStyle/>
          <a:p>
            <a:fld id="{AEAA3239-9EA4-4A65-A281-97F994456D9F}" type="slidenum">
              <a:rPr lang="en-US" smtClean="0"/>
              <a:t>20</a:t>
            </a:fld>
            <a:endParaRPr lang="en-US" dirty="0"/>
          </a:p>
        </p:txBody>
      </p:sp>
      <p:sp>
        <p:nvSpPr>
          <p:cNvPr id="8" name="TextBox 7">
            <a:extLst>
              <a:ext uri="{FF2B5EF4-FFF2-40B4-BE49-F238E27FC236}">
                <a16:creationId xmlns:a16="http://schemas.microsoft.com/office/drawing/2014/main" id="{751248C4-042F-4B1A-85DB-A8821431AC98}"/>
              </a:ext>
            </a:extLst>
          </p:cNvPr>
          <p:cNvSpPr txBox="1"/>
          <p:nvPr/>
        </p:nvSpPr>
        <p:spPr>
          <a:xfrm>
            <a:off x="733425" y="3590032"/>
            <a:ext cx="10953750" cy="1599902"/>
          </a:xfrm>
          <a:prstGeom prst="rect">
            <a:avLst/>
          </a:prstGeom>
          <a:noFill/>
        </p:spPr>
        <p:txBody>
          <a:bodyPr wrap="square" rtlCol="0">
            <a:normAutofit/>
          </a:bodyPr>
          <a:lstStyle/>
          <a:p>
            <a:pPr marL="0" algn="l">
              <a:buNone/>
            </a:pPr>
            <a:r>
              <a:rPr sz="1800">
                <a:solidFill>
                  <a:srgbClr val="000000"/>
                </a:solidFill>
                <a:effectLst/>
                <a:latin typeface="Avenir"/>
              </a:rPr>
              <a:t>In summary, translators such as compilers, interpreters, assemblers, and hybrid tools play a vital role in converting human-readable code into executable programs. Understanding these tools helps beginner programmers grasp how their code runs and the trade-offs involved in different translation methods. This foundation is essential for effective programming and software development.</a:t>
            </a:r>
            <a:r>
              <a:rPr>
                <a:effectLst/>
              </a:rPr>
              <a:t> </a:t>
            </a:r>
            <a:endParaRPr lang="en-US"/>
          </a:p>
        </p:txBody>
      </p:sp>
    </p:spTree>
    <p:extLst>
      <p:ext uri="{BB962C8B-B14F-4D97-AF65-F5344CB8AC3E}">
        <p14:creationId xmlns:p14="http://schemas.microsoft.com/office/powerpoint/2010/main" val="32908263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B20AA63-9CEA-4AD6-BBD8-68A5EDB21151}"/>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C90947FD-8531-BA61-915F-123CB4942E98}"/>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What Are Translators in Programming?</a:t>
            </a:r>
            <a:r>
              <a:rPr>
                <a:effectLst/>
              </a:rPr>
              <a:t> </a:t>
            </a:r>
            <a:endParaRPr lang="en-US"/>
          </a:p>
        </p:txBody>
      </p:sp>
      <p:sp>
        <p:nvSpPr>
          <p:cNvPr id="6" name="Slide Number Placeholder 5">
            <a:extLst>
              <a:ext uri="{FF2B5EF4-FFF2-40B4-BE49-F238E27FC236}">
                <a16:creationId xmlns:a16="http://schemas.microsoft.com/office/drawing/2014/main" id="{69A0BDE6-4653-E4D9-9EA5-FDDDF65D8C70}"/>
              </a:ext>
            </a:extLst>
          </p:cNvPr>
          <p:cNvSpPr>
            <a:spLocks noGrp="1"/>
          </p:cNvSpPr>
          <p:nvPr>
            <p:ph type="sldNum" sz="quarter" idx="12"/>
          </p:nvPr>
        </p:nvSpPr>
        <p:spPr/>
        <p:txBody>
          <a:bodyPr/>
          <a:lstStyle/>
          <a:p>
            <a:fld id="{AEAA3239-9EA4-4A65-A281-97F994456D9F}" type="slidenum">
              <a:rPr lang="en-US" smtClean="0"/>
              <a:t>3</a:t>
            </a:fld>
            <a:endParaRPr lang="en-US" dirty="0"/>
          </a:p>
        </p:txBody>
      </p:sp>
    </p:spTree>
    <p:extLst>
      <p:ext uri="{BB962C8B-B14F-4D97-AF65-F5344CB8AC3E}">
        <p14:creationId xmlns:p14="http://schemas.microsoft.com/office/powerpoint/2010/main" val="4138796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F033484-C5C1-41AE-BBFB-CB4AFF9BDF2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Left-to-right flow diagram illustrating the process of code translation in programming. Three horizontally connected cells: Left cell labeled 'Source Code' with an icon or illustration of high-level code e.g., curly braces or lines of code, middle cell labeled 'Translator' showing gears or a stylized software box, right cell labeled 'Machine Code' with binary numbers and a chip or circuit imagery. Use a clean, minimal style with #DDA152 heritage gold accent lines and #EFEAD1 pale parchment for cell backgrounds">
            <a:extLst>
              <a:ext uri="{FF2B5EF4-FFF2-40B4-BE49-F238E27FC236}">
                <a16:creationId xmlns:a16="http://schemas.microsoft.com/office/drawing/2014/main" id="{CA87BCB2-02B7-4F14-8616-42C29326709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84432519-5857-CAAC-93CC-ED9388FD9888}"/>
              </a:ext>
            </a:extLst>
          </p:cNvPr>
          <p:cNvSpPr>
            <a:spLocks noGrp="1"/>
          </p:cNvSpPr>
          <p:nvPr>
            <p:ph type="sldNum" sz="quarter" idx="12"/>
          </p:nvPr>
        </p:nvSpPr>
        <p:spPr/>
        <p:txBody>
          <a:bodyPr/>
          <a:lstStyle/>
          <a:p>
            <a:fld id="{AEAA3239-9EA4-4A65-A281-97F994456D9F}" type="slidenum">
              <a:rPr lang="en-US" smtClean="0"/>
              <a:t>4</a:t>
            </a:fld>
            <a:endParaRPr lang="en-US" dirty="0"/>
          </a:p>
        </p:txBody>
      </p:sp>
      <p:sp>
        <p:nvSpPr>
          <p:cNvPr id="9" name="TextBox 8">
            <a:extLst>
              <a:ext uri="{FF2B5EF4-FFF2-40B4-BE49-F238E27FC236}">
                <a16:creationId xmlns:a16="http://schemas.microsoft.com/office/drawing/2014/main" id="{069F08AD-AD0F-4EAB-9510-CA2CC5C8268D}"/>
              </a:ext>
            </a:extLst>
          </p:cNvPr>
          <p:cNvSpPr txBox="1"/>
          <p:nvPr/>
        </p:nvSpPr>
        <p:spPr>
          <a:xfrm>
            <a:off x="619125"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Definition of a Translator</a:t>
            </a:r>
            <a:r>
              <a:rPr>
                <a:effectLst/>
              </a:rPr>
              <a:t> </a:t>
            </a:r>
            <a:endParaRPr lang="en-US"/>
          </a:p>
        </p:txBody>
      </p:sp>
      <p:sp>
        <p:nvSpPr>
          <p:cNvPr id="10" name="TextBox 9">
            <a:extLst>
              <a:ext uri="{FF2B5EF4-FFF2-40B4-BE49-F238E27FC236}">
                <a16:creationId xmlns:a16="http://schemas.microsoft.com/office/drawing/2014/main" id="{3E08336B-0052-489A-AEAE-49AEB3A6E7A1}"/>
              </a:ext>
            </a:extLst>
          </p:cNvPr>
          <p:cNvSpPr txBox="1"/>
          <p:nvPr/>
        </p:nvSpPr>
        <p:spPr>
          <a:xfrm>
            <a:off x="619125" y="1929705"/>
            <a:ext cx="4391025" cy="2430512"/>
          </a:xfrm>
          <a:prstGeom prst="rect">
            <a:avLst/>
          </a:prstGeom>
          <a:noFill/>
        </p:spPr>
        <p:txBody>
          <a:bodyPr wrap="square" rtlCol="0">
            <a:normAutofit fontScale="92500" lnSpcReduction="20000"/>
          </a:bodyPr>
          <a:lstStyle/>
          <a:p>
            <a:pPr marL="0" algn="l">
              <a:buNone/>
            </a:pPr>
            <a:r>
              <a:rPr sz="1425" b="1" dirty="0">
                <a:solidFill>
                  <a:srgbClr val="000000"/>
                </a:solidFill>
                <a:effectLst/>
                <a:latin typeface="Avenir"/>
              </a:rPr>
              <a:t>What it is</a:t>
            </a:r>
            <a:r>
              <a:rPr dirty="0">
                <a:effectLst/>
              </a:rPr>
              <a:t> </a:t>
            </a:r>
          </a:p>
          <a:p>
            <a:pPr marL="0" algn="l">
              <a:spcBef>
                <a:spcPts val="750"/>
              </a:spcBef>
              <a:buNone/>
            </a:pPr>
            <a:r>
              <a:rPr sz="1425" b="0" dirty="0">
                <a:solidFill>
                  <a:srgbClr val="000000"/>
                </a:solidFill>
                <a:effectLst/>
                <a:latin typeface="Avenir"/>
              </a:rPr>
              <a:t>A software tool that converts high‑level source code into machine‑executable code.</a:t>
            </a:r>
            <a:r>
              <a:rPr dirty="0">
                <a:effectLst/>
              </a:rPr>
              <a:t> </a:t>
            </a:r>
          </a:p>
          <a:p>
            <a:pPr marL="0" algn="l">
              <a:spcBef>
                <a:spcPts val="750"/>
              </a:spcBef>
              <a:buNone/>
            </a:pPr>
            <a:r>
              <a:rPr sz="1425" b="1" dirty="0">
                <a:solidFill>
                  <a:srgbClr val="000000"/>
                </a:solidFill>
                <a:effectLst/>
                <a:latin typeface="Avenir"/>
              </a:rPr>
              <a:t>Why it matters</a:t>
            </a:r>
            <a:r>
              <a:rPr dirty="0">
                <a:effectLst/>
              </a:rPr>
              <a:t> </a:t>
            </a:r>
          </a:p>
          <a:p>
            <a:pPr marL="0" algn="l">
              <a:spcBef>
                <a:spcPts val="750"/>
              </a:spcBef>
              <a:buNone/>
            </a:pPr>
            <a:r>
              <a:rPr sz="1425" b="0" dirty="0">
                <a:solidFill>
                  <a:srgbClr val="000000"/>
                </a:solidFill>
                <a:effectLst/>
                <a:latin typeface="Avenir"/>
              </a:rPr>
              <a:t>Enables hardware to understand and run programs written by developers.</a:t>
            </a:r>
            <a:r>
              <a:rPr dirty="0">
                <a:effectLst/>
              </a:rPr>
              <a:t> </a:t>
            </a:r>
          </a:p>
          <a:p>
            <a:pPr marL="0" algn="l">
              <a:spcBef>
                <a:spcPts val="750"/>
              </a:spcBef>
              <a:buNone/>
            </a:pPr>
            <a:r>
              <a:rPr sz="1425" b="1" dirty="0">
                <a:solidFill>
                  <a:srgbClr val="000000"/>
                </a:solidFill>
                <a:effectLst/>
                <a:latin typeface="Avenir"/>
              </a:rPr>
              <a:t>Common types</a:t>
            </a:r>
            <a:r>
              <a:rPr dirty="0">
                <a:effectLst/>
              </a:rPr>
              <a:t> </a:t>
            </a:r>
          </a:p>
          <a:p>
            <a:pPr marL="0" algn="l">
              <a:spcBef>
                <a:spcPts val="750"/>
              </a:spcBef>
              <a:buNone/>
            </a:pPr>
            <a:r>
              <a:rPr sz="1425" b="0">
                <a:solidFill>
                  <a:srgbClr val="000000"/>
                </a:solidFill>
                <a:effectLst/>
                <a:latin typeface="Avenir"/>
              </a:rPr>
              <a:t>Compilers</a:t>
            </a:r>
            <a:r>
              <a:rPr lang="en-US" sz="1425" b="0">
                <a:solidFill>
                  <a:srgbClr val="000000"/>
                </a:solidFill>
                <a:effectLst/>
                <a:latin typeface="Avenir"/>
              </a:rPr>
              <a:t> and</a:t>
            </a:r>
            <a:r>
              <a:rPr sz="1425" b="0">
                <a:solidFill>
                  <a:srgbClr val="000000"/>
                </a:solidFill>
                <a:effectLst/>
                <a:latin typeface="Avenir"/>
              </a:rPr>
              <a:t> assemblers</a:t>
            </a:r>
            <a:r>
              <a:rPr sz="1425" b="0" dirty="0">
                <a:solidFill>
                  <a:srgbClr val="000000"/>
                </a:solidFill>
                <a:effectLst/>
                <a:latin typeface="Avenir"/>
              </a:rPr>
              <a:t>—each with distinct roles in development.</a:t>
            </a:r>
            <a:r>
              <a:rPr dirty="0">
                <a:effectLst/>
              </a:rPr>
              <a:t> </a:t>
            </a:r>
            <a:endParaRPr lang="en-US" dirty="0"/>
          </a:p>
        </p:txBody>
      </p:sp>
    </p:spTree>
    <p:extLst>
      <p:ext uri="{BB962C8B-B14F-4D97-AF65-F5344CB8AC3E}">
        <p14:creationId xmlns:p14="http://schemas.microsoft.com/office/powerpoint/2010/main" val="366083437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9A4AA56-C266-432A-B987-567C25AACD1F}"/>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D65305D5-B4DA-49BD-CBC0-76FCCD0CCC2E}"/>
              </a:ext>
            </a:extLst>
          </p:cNvPr>
          <p:cNvSpPr>
            <a:spLocks noGrp="1"/>
          </p:cNvSpPr>
          <p:nvPr>
            <p:ph sz="quarter" idx="16"/>
          </p:nvPr>
        </p:nvSpPr>
        <p:spPr>
          <a:xfrm>
            <a:off x="619125" y="1038225"/>
            <a:ext cx="10972800" cy="502890"/>
          </a:xfrm>
        </p:spPr>
        <p:txBody>
          <a:bodyPr>
            <a:normAutofit fontScale="70000" lnSpcReduction="20000"/>
          </a:bodyPr>
          <a:lstStyle/>
          <a:p>
            <a:pPr marL="0" indent="0" algn="l">
              <a:buNone/>
            </a:pPr>
            <a:r>
              <a:rPr sz="3600" b="0">
                <a:solidFill>
                  <a:srgbClr val="000000"/>
                </a:solidFill>
                <a:effectLst/>
                <a:latin typeface="Mongolian Baiti" panose="03000500000000000000" pitchFamily="66" charset="0"/>
              </a:rPr>
              <a:t>Why Programs Need Translation</a:t>
            </a:r>
            <a:r>
              <a:rPr>
                <a:effectLst/>
              </a:rPr>
              <a:t> </a:t>
            </a:r>
            <a:endParaRPr lang="en-US"/>
          </a:p>
        </p:txBody>
      </p:sp>
      <p:sp>
        <p:nvSpPr>
          <p:cNvPr id="6" name="Slide Number Placeholder 5">
            <a:extLst>
              <a:ext uri="{FF2B5EF4-FFF2-40B4-BE49-F238E27FC236}">
                <a16:creationId xmlns:a16="http://schemas.microsoft.com/office/drawing/2014/main" id="{5FED0E16-B551-D2EA-63DA-66A8E6303429}"/>
              </a:ext>
            </a:extLst>
          </p:cNvPr>
          <p:cNvSpPr>
            <a:spLocks noGrp="1"/>
          </p:cNvSpPr>
          <p:nvPr>
            <p:ph type="sldNum" sz="quarter" idx="12"/>
          </p:nvPr>
        </p:nvSpPr>
        <p:spPr/>
        <p:txBody>
          <a:bodyPr/>
          <a:lstStyle/>
          <a:p>
            <a:fld id="{AEAA3239-9EA4-4A65-A281-97F994456D9F}" type="slidenum">
              <a:rPr lang="en-US" smtClean="0"/>
              <a:t>5</a:t>
            </a:fld>
            <a:endParaRPr lang="en-US" dirty="0"/>
          </a:p>
        </p:txBody>
      </p:sp>
      <p:sp>
        <p:nvSpPr>
          <p:cNvPr id="8" name="TextBox 7">
            <a:extLst>
              <a:ext uri="{FF2B5EF4-FFF2-40B4-BE49-F238E27FC236}">
                <a16:creationId xmlns:a16="http://schemas.microsoft.com/office/drawing/2014/main" id="{D89772A6-27C4-42FF-9663-CC61AE498FEB}"/>
              </a:ext>
            </a:extLst>
          </p:cNvPr>
          <p:cNvSpPr txBox="1"/>
          <p:nvPr/>
        </p:nvSpPr>
        <p:spPr>
          <a:xfrm>
            <a:off x="619125" y="2289720"/>
            <a:ext cx="4476750" cy="2357883"/>
          </a:xfrm>
          <a:prstGeom prst="rect">
            <a:avLst/>
          </a:prstGeom>
          <a:noFill/>
        </p:spPr>
        <p:txBody>
          <a:bodyPr wrap="square" rtlCol="0">
            <a:normAutofit/>
          </a:bodyPr>
          <a:lstStyle/>
          <a:p>
            <a:pPr marL="0" algn="l">
              <a:buNone/>
            </a:pPr>
            <a:r>
              <a:rPr sz="1425" b="1">
                <a:solidFill>
                  <a:srgbClr val="000000"/>
                </a:solidFill>
                <a:effectLst/>
                <a:latin typeface="Avenir"/>
              </a:rPr>
              <a:t>Complexity of Machine Code</a:t>
            </a:r>
            <a:r>
              <a:rPr>
                <a:effectLst/>
              </a:rPr>
              <a:t> </a:t>
            </a:r>
          </a:p>
          <a:p>
            <a:pPr marL="0" algn="l">
              <a:spcBef>
                <a:spcPts val="900"/>
              </a:spcBef>
              <a:buNone/>
            </a:pPr>
            <a:r>
              <a:rPr sz="1425" b="0">
                <a:solidFill>
                  <a:srgbClr val="000000"/>
                </a:solidFill>
                <a:effectLst/>
                <a:latin typeface="Avenir"/>
              </a:rPr>
              <a:t>Computers execute binary instructions that are precise but difficult for humans to write and maintain. Machine code exposes low-level details like registers and memory addresses, increasing cognitive load and error risk. Without translation tools, building reliable software would be slow, fragile, and hard to debug.</a:t>
            </a:r>
            <a:r>
              <a:rPr>
                <a:effectLst/>
              </a:rPr>
              <a:t> </a:t>
            </a:r>
            <a:endParaRPr lang="en-US"/>
          </a:p>
        </p:txBody>
      </p:sp>
      <p:sp>
        <p:nvSpPr>
          <p:cNvPr id="9" name="TextBox 8">
            <a:extLst>
              <a:ext uri="{FF2B5EF4-FFF2-40B4-BE49-F238E27FC236}">
                <a16:creationId xmlns:a16="http://schemas.microsoft.com/office/drawing/2014/main" id="{59BBC3B2-D1C3-4662-AA4F-1AAEA350987E}"/>
              </a:ext>
            </a:extLst>
          </p:cNvPr>
          <p:cNvSpPr txBox="1"/>
          <p:nvPr/>
        </p:nvSpPr>
        <p:spPr>
          <a:xfrm>
            <a:off x="5553075" y="2289720"/>
            <a:ext cx="4476750" cy="2104578"/>
          </a:xfrm>
          <a:prstGeom prst="rect">
            <a:avLst/>
          </a:prstGeom>
          <a:noFill/>
        </p:spPr>
        <p:txBody>
          <a:bodyPr wrap="square" rtlCol="0">
            <a:normAutofit/>
          </a:bodyPr>
          <a:lstStyle/>
          <a:p>
            <a:pPr marL="0" algn="l">
              <a:buNone/>
            </a:pPr>
            <a:r>
              <a:rPr sz="1425" b="1">
                <a:solidFill>
                  <a:srgbClr val="000000"/>
                </a:solidFill>
                <a:effectLst/>
                <a:latin typeface="Avenir"/>
              </a:rPr>
              <a:t>Readable Source Code Examples</a:t>
            </a:r>
            <a:r>
              <a:rPr>
                <a:effectLst/>
              </a:rPr>
              <a:t> </a:t>
            </a:r>
          </a:p>
          <a:p>
            <a:pPr marL="0" algn="l">
              <a:spcBef>
                <a:spcPts val="900"/>
              </a:spcBef>
              <a:buNone/>
            </a:pPr>
            <a:r>
              <a:rPr sz="1425" b="0">
                <a:solidFill>
                  <a:srgbClr val="000000"/>
                </a:solidFill>
                <a:effectLst/>
                <a:latin typeface="Avenir"/>
              </a:rPr>
              <a:t>High-level languages let developers express ideas with clear structure, meaningful names, and abstractions. Compilers and interpreters translate this human-friendly code into efficient machine instructions, preserving intent while optimizing execution. This translation enables productivity, portability, and performance.</a:t>
            </a:r>
            <a:r>
              <a:rPr>
                <a:effectLst/>
              </a:rPr>
              <a:t> </a:t>
            </a:r>
            <a:endParaRPr lang="en-US"/>
          </a:p>
        </p:txBody>
      </p:sp>
    </p:spTree>
    <p:extLst>
      <p:ext uri="{BB962C8B-B14F-4D97-AF65-F5344CB8AC3E}">
        <p14:creationId xmlns:p14="http://schemas.microsoft.com/office/powerpoint/2010/main" val="18042664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9E72264-293A-49E6-9733-825ED01847C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830F8765-273C-4CC2-9271-9A9F15CFAAF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3BDC4C67-ECDF-0F19-76C9-D81182E3790A}"/>
              </a:ext>
            </a:extLst>
          </p:cNvPr>
          <p:cNvSpPr>
            <a:spLocks noGrp="1"/>
          </p:cNvSpPr>
          <p:nvPr>
            <p:ph type="sldNum" sz="quarter" idx="12"/>
          </p:nvPr>
        </p:nvSpPr>
        <p:spPr/>
        <p:txBody>
          <a:bodyPr/>
          <a:lstStyle/>
          <a:p>
            <a:fld id="{AEAA3239-9EA4-4A65-A281-97F994456D9F}" type="slidenum">
              <a:rPr lang="en-US" smtClean="0"/>
              <a:t>6</a:t>
            </a:fld>
            <a:endParaRPr lang="en-US" dirty="0"/>
          </a:p>
        </p:txBody>
      </p:sp>
      <p:pic>
        <p:nvPicPr>
          <p:cNvPr id="9" name="Graphic 8" descr="A vector illustration icon of a document with code brackets, representing source code, with a transparent background">
            <a:extLst>
              <a:ext uri="{FF2B5EF4-FFF2-40B4-BE49-F238E27FC236}">
                <a16:creationId xmlns:a16="http://schemas.microsoft.com/office/drawing/2014/main" id="{AC2F6503-DC66-4821-8C00-4708113E4483}"/>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10" name="Graphic 9">
            <a:extLst>
              <a:ext uri="{FF2B5EF4-FFF2-40B4-BE49-F238E27FC236}">
                <a16:creationId xmlns:a16="http://schemas.microsoft.com/office/drawing/2014/main" id="{43ABD844-7EFA-4DA4-9917-94A8729D81E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1" name="Graphic 10" descr="A vector illustration icon of a microchip with binary numbers, representing machine code, with a transparent background">
            <a:extLst>
              <a:ext uri="{FF2B5EF4-FFF2-40B4-BE49-F238E27FC236}">
                <a16:creationId xmlns:a16="http://schemas.microsoft.com/office/drawing/2014/main" id="{5FEAA780-43F4-4C17-94C3-69BD2251EB8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2" name="Graphic 11">
            <a:extLst>
              <a:ext uri="{FF2B5EF4-FFF2-40B4-BE49-F238E27FC236}">
                <a16:creationId xmlns:a16="http://schemas.microsoft.com/office/drawing/2014/main" id="{D8CA654A-A458-4347-86E9-6FE384D3290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3" name="Graphic 12" descr="A vector illustration icon of a document with code brackets, representing source code, with a transparent background">
            <a:extLst>
              <a:ext uri="{FF2B5EF4-FFF2-40B4-BE49-F238E27FC236}">
                <a16:creationId xmlns:a16="http://schemas.microsoft.com/office/drawing/2014/main" id="{772FD4F5-F08B-445F-AE0E-AF063E94479E}"/>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4" name="Graphic 13">
            <a:extLst>
              <a:ext uri="{FF2B5EF4-FFF2-40B4-BE49-F238E27FC236}">
                <a16:creationId xmlns:a16="http://schemas.microsoft.com/office/drawing/2014/main" id="{5B94E0B5-AAD2-4E81-95EA-C2AB0753D91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5" name="Graphic 14" descr="A vector illustration icon of a gear with arrows, symbolizing the translation process (compiler/interpreter), with a transparent background">
            <a:extLst>
              <a:ext uri="{FF2B5EF4-FFF2-40B4-BE49-F238E27FC236}">
                <a16:creationId xmlns:a16="http://schemas.microsoft.com/office/drawing/2014/main" id="{C782C417-BE4F-4927-AB2B-CAFFD2EC3A3B}"/>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6" name="TextBox 15">
            <a:extLst>
              <a:ext uri="{FF2B5EF4-FFF2-40B4-BE49-F238E27FC236}">
                <a16:creationId xmlns:a16="http://schemas.microsoft.com/office/drawing/2014/main" id="{F954EA35-1110-48FB-8DF6-57E870A57BBC}"/>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Overview of Source Code and Machine Code</a:t>
            </a:r>
            <a:r>
              <a:rPr>
                <a:effectLst/>
              </a:rPr>
              <a:t> </a:t>
            </a:r>
            <a:endParaRPr lang="en-US"/>
          </a:p>
        </p:txBody>
      </p:sp>
      <p:sp>
        <p:nvSpPr>
          <p:cNvPr id="17" name="TextBox 16">
            <a:extLst>
              <a:ext uri="{FF2B5EF4-FFF2-40B4-BE49-F238E27FC236}">
                <a16:creationId xmlns:a16="http://schemas.microsoft.com/office/drawing/2014/main" id="{B2A937F9-4459-471C-A5F5-AFE03F7DB878}"/>
              </a:ext>
            </a:extLst>
          </p:cNvPr>
          <p:cNvSpPr txBox="1"/>
          <p:nvPr/>
        </p:nvSpPr>
        <p:spPr>
          <a:xfrm>
            <a:off x="1781175" y="2357735"/>
            <a:ext cx="3810000" cy="1367432"/>
          </a:xfrm>
          <a:prstGeom prst="rect">
            <a:avLst/>
          </a:prstGeom>
          <a:noFill/>
        </p:spPr>
        <p:txBody>
          <a:bodyPr wrap="square" rtlCol="0">
            <a:normAutofit/>
          </a:bodyPr>
          <a:lstStyle/>
          <a:p>
            <a:pPr marL="0" algn="l">
              <a:buNone/>
            </a:pPr>
            <a:r>
              <a:rPr sz="1575" b="1">
                <a:solidFill>
                  <a:srgbClr val="000000"/>
                </a:solidFill>
                <a:effectLst/>
                <a:latin typeface="Mongolian Baiti" panose="03000500000000000000" pitchFamily="66" charset="0"/>
              </a:rPr>
              <a:t>Source Code</a:t>
            </a:r>
            <a:r>
              <a:rPr>
                <a:effectLst/>
              </a:rPr>
              <a:t> </a:t>
            </a:r>
          </a:p>
          <a:p>
            <a:pPr marL="0" algn="l">
              <a:spcBef>
                <a:spcPts val="900"/>
              </a:spcBef>
              <a:buNone/>
            </a:pPr>
            <a:r>
              <a:rPr sz="1425" b="0">
                <a:solidFill>
                  <a:srgbClr val="000000"/>
                </a:solidFill>
                <a:effectLst/>
                <a:latin typeface="Avenir"/>
              </a:rPr>
              <a:t>Human-readable instructions written in languages like Python or C++. Used by programmers to develop software efficiently.</a:t>
            </a:r>
            <a:r>
              <a:rPr>
                <a:effectLst/>
              </a:rPr>
              <a:t> </a:t>
            </a:r>
            <a:endParaRPr lang="en-US"/>
          </a:p>
        </p:txBody>
      </p:sp>
      <p:sp>
        <p:nvSpPr>
          <p:cNvPr id="18" name="TextBox 17">
            <a:extLst>
              <a:ext uri="{FF2B5EF4-FFF2-40B4-BE49-F238E27FC236}">
                <a16:creationId xmlns:a16="http://schemas.microsoft.com/office/drawing/2014/main" id="{AD9FF7D1-1CB0-4446-8D97-F3DA05C81378}"/>
              </a:ext>
            </a:extLst>
          </p:cNvPr>
          <p:cNvSpPr txBox="1"/>
          <p:nvPr/>
        </p:nvSpPr>
        <p:spPr>
          <a:xfrm>
            <a:off x="7286625" y="2357735"/>
            <a:ext cx="3810000" cy="1114127"/>
          </a:xfrm>
          <a:prstGeom prst="rect">
            <a:avLst/>
          </a:prstGeom>
          <a:noFill/>
        </p:spPr>
        <p:txBody>
          <a:bodyPr wrap="square" rtlCol="0">
            <a:normAutofit lnSpcReduction="10000"/>
          </a:bodyPr>
          <a:lstStyle/>
          <a:p>
            <a:pPr marL="0" algn="l">
              <a:buNone/>
            </a:pPr>
            <a:r>
              <a:rPr sz="1575" b="1">
                <a:solidFill>
                  <a:srgbClr val="000000"/>
                </a:solidFill>
                <a:effectLst/>
                <a:latin typeface="Mongolian Baiti" panose="03000500000000000000" pitchFamily="66" charset="0"/>
              </a:rPr>
              <a:t>Machine Code</a:t>
            </a:r>
            <a:r>
              <a:rPr>
                <a:effectLst/>
              </a:rPr>
              <a:t> </a:t>
            </a:r>
          </a:p>
          <a:p>
            <a:pPr marL="0" algn="l">
              <a:spcBef>
                <a:spcPts val="900"/>
              </a:spcBef>
              <a:buNone/>
            </a:pPr>
            <a:r>
              <a:rPr sz="1425" b="0">
                <a:solidFill>
                  <a:srgbClr val="000000"/>
                </a:solidFill>
                <a:effectLst/>
                <a:latin typeface="Avenir"/>
              </a:rPr>
              <a:t>Binary instructions (0s and 1s) executed directly by the CPU. Not human-readable, hardware-specific.</a:t>
            </a:r>
            <a:r>
              <a:rPr>
                <a:effectLst/>
              </a:rPr>
              <a:t> </a:t>
            </a:r>
            <a:endParaRPr lang="en-US"/>
          </a:p>
        </p:txBody>
      </p:sp>
      <p:sp>
        <p:nvSpPr>
          <p:cNvPr id="19" name="TextBox 18">
            <a:extLst>
              <a:ext uri="{FF2B5EF4-FFF2-40B4-BE49-F238E27FC236}">
                <a16:creationId xmlns:a16="http://schemas.microsoft.com/office/drawing/2014/main" id="{252F6771-5183-43CE-B45E-F0E85556D3D6}"/>
              </a:ext>
            </a:extLst>
          </p:cNvPr>
          <p:cNvSpPr txBox="1"/>
          <p:nvPr/>
        </p:nvSpPr>
        <p:spPr>
          <a:xfrm>
            <a:off x="1781175" y="4793605"/>
            <a:ext cx="3810000" cy="860821"/>
          </a:xfrm>
          <a:prstGeom prst="rect">
            <a:avLst/>
          </a:prstGeom>
          <a:noFill/>
        </p:spPr>
        <p:txBody>
          <a:bodyPr wrap="square" rtlCol="0">
            <a:normAutofit fontScale="92500" lnSpcReduction="10000"/>
          </a:bodyPr>
          <a:lstStyle/>
          <a:p>
            <a:pPr marL="0" algn="l">
              <a:buNone/>
            </a:pPr>
            <a:r>
              <a:rPr sz="1575" b="1">
                <a:solidFill>
                  <a:srgbClr val="000000"/>
                </a:solidFill>
                <a:effectLst/>
                <a:latin typeface="Mongolian Baiti" panose="03000500000000000000" pitchFamily="66" charset="0"/>
              </a:rPr>
              <a:t>Example</a:t>
            </a:r>
            <a:r>
              <a:rPr>
                <a:effectLst/>
              </a:rPr>
              <a:t> </a:t>
            </a:r>
          </a:p>
          <a:p>
            <a:pPr marL="0" algn="l">
              <a:spcBef>
                <a:spcPts val="900"/>
              </a:spcBef>
              <a:buNone/>
            </a:pPr>
            <a:r>
              <a:rPr sz="1425" b="0">
                <a:solidFill>
                  <a:srgbClr val="000000"/>
                </a:solidFill>
                <a:effectLst/>
                <a:latin typeface="Avenir"/>
              </a:rPr>
              <a:t>Source: print('Hello, World!') in Python. Machine: 10111000 00000001... (binary).</a:t>
            </a:r>
            <a:r>
              <a:rPr>
                <a:effectLst/>
              </a:rPr>
              <a:t> </a:t>
            </a:r>
            <a:endParaRPr lang="en-US"/>
          </a:p>
        </p:txBody>
      </p:sp>
      <p:sp>
        <p:nvSpPr>
          <p:cNvPr id="20" name="TextBox 19">
            <a:extLst>
              <a:ext uri="{FF2B5EF4-FFF2-40B4-BE49-F238E27FC236}">
                <a16:creationId xmlns:a16="http://schemas.microsoft.com/office/drawing/2014/main" id="{237EC239-DFBA-4EAB-882B-3BCE2D631885}"/>
              </a:ext>
            </a:extLst>
          </p:cNvPr>
          <p:cNvSpPr txBox="1"/>
          <p:nvPr/>
        </p:nvSpPr>
        <p:spPr>
          <a:xfrm>
            <a:off x="7286625" y="4793605"/>
            <a:ext cx="3810000" cy="1114127"/>
          </a:xfrm>
          <a:prstGeom prst="rect">
            <a:avLst/>
          </a:prstGeom>
          <a:noFill/>
        </p:spPr>
        <p:txBody>
          <a:bodyPr wrap="square" rtlCol="0">
            <a:normAutofit/>
          </a:bodyPr>
          <a:lstStyle/>
          <a:p>
            <a:pPr marL="0" algn="l">
              <a:buNone/>
            </a:pPr>
            <a:r>
              <a:rPr sz="1575" b="1">
                <a:solidFill>
                  <a:srgbClr val="000000"/>
                </a:solidFill>
                <a:effectLst/>
                <a:latin typeface="Mongolian Baiti" panose="03000500000000000000" pitchFamily="66" charset="0"/>
              </a:rPr>
              <a:t>Key Attribute</a:t>
            </a:r>
            <a:r>
              <a:rPr>
                <a:effectLst/>
              </a:rPr>
              <a:t> </a:t>
            </a:r>
          </a:p>
          <a:p>
            <a:pPr marL="0" algn="l">
              <a:spcBef>
                <a:spcPts val="900"/>
              </a:spcBef>
              <a:buNone/>
            </a:pPr>
            <a:r>
              <a:rPr sz="1425" b="0">
                <a:solidFill>
                  <a:srgbClr val="000000"/>
                </a:solidFill>
                <a:effectLst/>
                <a:latin typeface="Avenir"/>
              </a:rPr>
              <a:t>Source code is portable and easy to modify; machine code is fast and hardware-dependent.</a:t>
            </a:r>
            <a:r>
              <a:rPr>
                <a:effectLst/>
              </a:rPr>
              <a:t> </a:t>
            </a:r>
            <a:endParaRPr lang="en-US"/>
          </a:p>
        </p:txBody>
      </p:sp>
    </p:spTree>
    <p:extLst>
      <p:ext uri="{BB962C8B-B14F-4D97-AF65-F5344CB8AC3E}">
        <p14:creationId xmlns:p14="http://schemas.microsoft.com/office/powerpoint/2010/main" val="23955754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02E0CEF-E2D3-4121-B24E-A2B5032AAE85}"/>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94A8192C-BFC8-ABA3-5BE5-E63EF00BF037}"/>
              </a:ext>
            </a:extLst>
          </p:cNvPr>
          <p:cNvSpPr>
            <a:spLocks noGrp="1"/>
          </p:cNvSpPr>
          <p:nvPr>
            <p:ph sz="quarter" idx="16"/>
          </p:nvPr>
        </p:nvSpPr>
        <p:spPr>
          <a:xfrm>
            <a:off x="828675" y="2400300"/>
            <a:ext cx="10534650" cy="3629025"/>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Compilers: Turning Source Code Into Executable Programs</a:t>
            </a:r>
            <a:r>
              <a:rPr>
                <a:effectLst/>
              </a:rPr>
              <a:t> </a:t>
            </a:r>
            <a:endParaRPr lang="en-US"/>
          </a:p>
        </p:txBody>
      </p:sp>
      <p:sp>
        <p:nvSpPr>
          <p:cNvPr id="6" name="Slide Number Placeholder 5">
            <a:extLst>
              <a:ext uri="{FF2B5EF4-FFF2-40B4-BE49-F238E27FC236}">
                <a16:creationId xmlns:a16="http://schemas.microsoft.com/office/drawing/2014/main" id="{6F536616-DC49-03FC-CE53-DEBD9C1B4DEF}"/>
              </a:ext>
            </a:extLst>
          </p:cNvPr>
          <p:cNvSpPr>
            <a:spLocks noGrp="1"/>
          </p:cNvSpPr>
          <p:nvPr>
            <p:ph type="sldNum" sz="quarter" idx="12"/>
          </p:nvPr>
        </p:nvSpPr>
        <p:spPr/>
        <p:txBody>
          <a:bodyPr/>
          <a:lstStyle/>
          <a:p>
            <a:fld id="{AEAA3239-9EA4-4A65-A281-97F994456D9F}" type="slidenum">
              <a:rPr lang="en-US" smtClean="0"/>
              <a:t>7</a:t>
            </a:fld>
            <a:endParaRPr lang="en-US" dirty="0"/>
          </a:p>
        </p:txBody>
      </p:sp>
    </p:spTree>
    <p:extLst>
      <p:ext uri="{BB962C8B-B14F-4D97-AF65-F5344CB8AC3E}">
        <p14:creationId xmlns:p14="http://schemas.microsoft.com/office/powerpoint/2010/main" val="17793602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C14DB9B-B343-4E9E-9042-F799C0267E4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EACAD410-3115-81F0-4D64-F240903BA266}"/>
              </a:ext>
            </a:extLst>
          </p:cNvPr>
          <p:cNvSpPr>
            <a:spLocks noGrp="1"/>
          </p:cNvSpPr>
          <p:nvPr>
            <p:ph sz="quarter" idx="16"/>
          </p:nvPr>
        </p:nvSpPr>
        <p:spPr>
          <a:xfrm>
            <a:off x="619125" y="619125"/>
            <a:ext cx="10972800" cy="906660"/>
          </a:xfrm>
        </p:spPr>
        <p:txBody>
          <a:bodyPr>
            <a:normAutofit fontScale="85000" lnSpcReduction="20000"/>
          </a:bodyPr>
          <a:lstStyle/>
          <a:p>
            <a:pPr marL="0" algn="l">
              <a:buNone/>
            </a:pPr>
            <a:r>
              <a:rPr sz="3600" b="0">
                <a:solidFill>
                  <a:srgbClr val="000000"/>
                </a:solidFill>
                <a:effectLst/>
                <a:latin typeface="Mongolian Baiti" panose="03000500000000000000" pitchFamily="66" charset="0"/>
              </a:rPr>
              <a:t>How a Compiler Works</a:t>
            </a:r>
            <a:r>
              <a:rPr>
                <a:effectLst/>
              </a:rPr>
              <a:t> </a:t>
            </a:r>
          </a:p>
          <a:p>
            <a:pPr marL="0" algn="l">
              <a:spcBef>
                <a:spcPts val="750"/>
              </a:spcBef>
              <a:buNone/>
            </a:pPr>
            <a:r>
              <a:rPr sz="1800" b="0">
                <a:solidFill>
                  <a:srgbClr val="000000"/>
                </a:solidFill>
                <a:effectLst/>
                <a:latin typeface="Avenir"/>
              </a:rPr>
              <a:t>Translates source code to machine code before execution for speed</a:t>
            </a:r>
            <a:r>
              <a:rPr>
                <a:effectLst/>
              </a:rPr>
              <a:t> </a:t>
            </a:r>
            <a:endParaRPr lang="en-US"/>
          </a:p>
        </p:txBody>
      </p:sp>
      <p:sp>
        <p:nvSpPr>
          <p:cNvPr id="6" name="Slide Number Placeholder 5">
            <a:extLst>
              <a:ext uri="{FF2B5EF4-FFF2-40B4-BE49-F238E27FC236}">
                <a16:creationId xmlns:a16="http://schemas.microsoft.com/office/drawing/2014/main" id="{E39D25ED-C5E7-B731-FA0A-7C5998689C73}"/>
              </a:ext>
            </a:extLst>
          </p:cNvPr>
          <p:cNvSpPr>
            <a:spLocks noGrp="1"/>
          </p:cNvSpPr>
          <p:nvPr>
            <p:ph type="sldNum" sz="quarter" idx="12"/>
          </p:nvPr>
        </p:nvSpPr>
        <p:spPr/>
        <p:txBody>
          <a:bodyPr/>
          <a:lstStyle/>
          <a:p>
            <a:fld id="{AEAA3239-9EA4-4A65-A281-97F994456D9F}" type="slidenum">
              <a:rPr lang="en-US" smtClean="0"/>
              <a:t>8</a:t>
            </a:fld>
            <a:endParaRPr lang="en-US" dirty="0"/>
          </a:p>
        </p:txBody>
      </p:sp>
      <p:sp>
        <p:nvSpPr>
          <p:cNvPr id="8" name="TextBox 7">
            <a:extLst>
              <a:ext uri="{FF2B5EF4-FFF2-40B4-BE49-F238E27FC236}">
                <a16:creationId xmlns:a16="http://schemas.microsoft.com/office/drawing/2014/main" id="{0328A179-5B3C-4B1D-A0B9-422BE3B4A204}"/>
              </a:ext>
            </a:extLst>
          </p:cNvPr>
          <p:cNvSpPr txBox="1"/>
          <p:nvPr/>
        </p:nvSpPr>
        <p:spPr>
          <a:xfrm>
            <a:off x="619125" y="2677715"/>
            <a:ext cx="3352800" cy="894308"/>
          </a:xfrm>
          <a:prstGeom prst="rect">
            <a:avLst/>
          </a:prstGeom>
          <a:noFill/>
        </p:spPr>
        <p:txBody>
          <a:bodyPr wrap="square" rtlCol="0">
            <a:normAutofit lnSpcReduction="10000"/>
          </a:bodyPr>
          <a:lstStyle/>
          <a:p>
            <a:pPr marL="0" algn="l">
              <a:buNone/>
            </a:pPr>
            <a:r>
              <a:rPr sz="1800">
                <a:solidFill>
                  <a:srgbClr val="000000"/>
                </a:solidFill>
                <a:effectLst/>
                <a:latin typeface="Mongolian Baiti" panose="03000500000000000000" pitchFamily="66" charset="0"/>
              </a:rPr>
              <a:t>Lexical Analysis</a:t>
            </a:r>
            <a:r>
              <a:rPr>
                <a:effectLst/>
              </a:rPr>
              <a:t> </a:t>
            </a:r>
          </a:p>
          <a:p>
            <a:pPr marL="0" algn="l">
              <a:spcBef>
                <a:spcPts val="750"/>
              </a:spcBef>
              <a:buNone/>
            </a:pPr>
            <a:r>
              <a:rPr sz="1425">
                <a:solidFill>
                  <a:srgbClr val="000000"/>
                </a:solidFill>
                <a:effectLst/>
                <a:latin typeface="Avenir"/>
              </a:rPr>
              <a:t>Breaks source code into tokens (words, symbols).</a:t>
            </a:r>
            <a:r>
              <a:rPr>
                <a:effectLst/>
              </a:rPr>
              <a:t> </a:t>
            </a:r>
            <a:endParaRPr lang="en-US"/>
          </a:p>
        </p:txBody>
      </p:sp>
      <p:sp>
        <p:nvSpPr>
          <p:cNvPr id="9" name="TextBox 8">
            <a:extLst>
              <a:ext uri="{FF2B5EF4-FFF2-40B4-BE49-F238E27FC236}">
                <a16:creationId xmlns:a16="http://schemas.microsoft.com/office/drawing/2014/main" id="{37110E30-D346-4AB7-ABE7-57B19D6D96E4}"/>
              </a:ext>
            </a:extLst>
          </p:cNvPr>
          <p:cNvSpPr txBox="1"/>
          <p:nvPr/>
        </p:nvSpPr>
        <p:spPr>
          <a:xfrm>
            <a:off x="4200525" y="2677715"/>
            <a:ext cx="3352800" cy="894308"/>
          </a:xfrm>
          <a:prstGeom prst="rect">
            <a:avLst/>
          </a:prstGeom>
          <a:noFill/>
        </p:spPr>
        <p:txBody>
          <a:bodyPr wrap="square" rtlCol="0">
            <a:normAutofit lnSpcReduction="10000"/>
          </a:bodyPr>
          <a:lstStyle/>
          <a:p>
            <a:pPr marL="0" algn="l">
              <a:buNone/>
            </a:pPr>
            <a:r>
              <a:rPr sz="1800">
                <a:solidFill>
                  <a:srgbClr val="000000"/>
                </a:solidFill>
                <a:effectLst/>
                <a:latin typeface="Mongolian Baiti" panose="03000500000000000000" pitchFamily="66" charset="0"/>
              </a:rPr>
              <a:t>Syntax Analysis</a:t>
            </a:r>
            <a:r>
              <a:rPr>
                <a:effectLst/>
              </a:rPr>
              <a:t> </a:t>
            </a:r>
          </a:p>
          <a:p>
            <a:pPr marL="0" algn="l">
              <a:spcBef>
                <a:spcPts val="750"/>
              </a:spcBef>
              <a:buNone/>
            </a:pPr>
            <a:r>
              <a:rPr sz="1425">
                <a:solidFill>
                  <a:srgbClr val="000000"/>
                </a:solidFill>
                <a:effectLst/>
                <a:latin typeface="Avenir"/>
              </a:rPr>
              <a:t>Checks code structure for grammatical correctness.</a:t>
            </a:r>
            <a:r>
              <a:rPr>
                <a:effectLst/>
              </a:rPr>
              <a:t> </a:t>
            </a:r>
            <a:endParaRPr lang="en-US"/>
          </a:p>
        </p:txBody>
      </p:sp>
      <p:sp>
        <p:nvSpPr>
          <p:cNvPr id="10" name="TextBox 9">
            <a:extLst>
              <a:ext uri="{FF2B5EF4-FFF2-40B4-BE49-F238E27FC236}">
                <a16:creationId xmlns:a16="http://schemas.microsoft.com/office/drawing/2014/main" id="{E2A7491F-969B-46B4-B51C-6589D361D57E}"/>
              </a:ext>
            </a:extLst>
          </p:cNvPr>
          <p:cNvSpPr txBox="1"/>
          <p:nvPr/>
        </p:nvSpPr>
        <p:spPr>
          <a:xfrm>
            <a:off x="7781925" y="2677715"/>
            <a:ext cx="3352800" cy="894308"/>
          </a:xfrm>
          <a:prstGeom prst="rect">
            <a:avLst/>
          </a:prstGeom>
          <a:noFill/>
        </p:spPr>
        <p:txBody>
          <a:bodyPr wrap="square" rtlCol="0">
            <a:normAutofit lnSpcReduction="10000"/>
          </a:bodyPr>
          <a:lstStyle/>
          <a:p>
            <a:pPr marL="0" algn="l">
              <a:buNone/>
            </a:pPr>
            <a:r>
              <a:rPr sz="1800">
                <a:solidFill>
                  <a:srgbClr val="000000"/>
                </a:solidFill>
                <a:effectLst/>
                <a:latin typeface="Mongolian Baiti" panose="03000500000000000000" pitchFamily="66" charset="0"/>
              </a:rPr>
              <a:t>Semantic Analysis</a:t>
            </a:r>
            <a:r>
              <a:rPr>
                <a:effectLst/>
              </a:rPr>
              <a:t> </a:t>
            </a:r>
          </a:p>
          <a:p>
            <a:pPr marL="0" algn="l">
              <a:spcBef>
                <a:spcPts val="750"/>
              </a:spcBef>
              <a:buNone/>
            </a:pPr>
            <a:r>
              <a:rPr sz="1425">
                <a:solidFill>
                  <a:srgbClr val="000000"/>
                </a:solidFill>
                <a:effectLst/>
                <a:latin typeface="Avenir"/>
              </a:rPr>
              <a:t>Ensures code makes logical sense and follows rules.</a:t>
            </a:r>
            <a:r>
              <a:rPr>
                <a:effectLst/>
              </a:rPr>
              <a:t> </a:t>
            </a:r>
            <a:endParaRPr lang="en-US"/>
          </a:p>
        </p:txBody>
      </p:sp>
      <p:sp>
        <p:nvSpPr>
          <p:cNvPr id="11" name="TextBox 10">
            <a:extLst>
              <a:ext uri="{FF2B5EF4-FFF2-40B4-BE49-F238E27FC236}">
                <a16:creationId xmlns:a16="http://schemas.microsoft.com/office/drawing/2014/main" id="{AD8DA65F-F576-4C74-A1B2-43F48A418F3F}"/>
              </a:ext>
            </a:extLst>
          </p:cNvPr>
          <p:cNvSpPr txBox="1"/>
          <p:nvPr/>
        </p:nvSpPr>
        <p:spPr>
          <a:xfrm>
            <a:off x="619125" y="4896445"/>
            <a:ext cx="3352800" cy="894308"/>
          </a:xfrm>
          <a:prstGeom prst="rect">
            <a:avLst/>
          </a:prstGeom>
          <a:noFill/>
        </p:spPr>
        <p:txBody>
          <a:bodyPr wrap="square" rtlCol="0">
            <a:normAutofit lnSpcReduction="10000"/>
          </a:bodyPr>
          <a:lstStyle/>
          <a:p>
            <a:pPr marL="0" algn="l">
              <a:buNone/>
            </a:pPr>
            <a:r>
              <a:rPr sz="1800">
                <a:solidFill>
                  <a:srgbClr val="000000"/>
                </a:solidFill>
                <a:effectLst/>
                <a:latin typeface="Mongolian Baiti" panose="03000500000000000000" pitchFamily="66" charset="0"/>
              </a:rPr>
              <a:t>Optimization</a:t>
            </a:r>
            <a:r>
              <a:rPr>
                <a:effectLst/>
              </a:rPr>
              <a:t> </a:t>
            </a:r>
          </a:p>
          <a:p>
            <a:pPr marL="0" algn="l">
              <a:spcBef>
                <a:spcPts val="750"/>
              </a:spcBef>
              <a:buNone/>
            </a:pPr>
            <a:r>
              <a:rPr sz="1425">
                <a:solidFill>
                  <a:srgbClr val="000000"/>
                </a:solidFill>
                <a:effectLst/>
                <a:latin typeface="Avenir"/>
              </a:rPr>
              <a:t>Improves code efficiency and performance.</a:t>
            </a:r>
            <a:r>
              <a:rPr>
                <a:effectLst/>
              </a:rPr>
              <a:t> </a:t>
            </a:r>
            <a:endParaRPr lang="en-US"/>
          </a:p>
        </p:txBody>
      </p:sp>
      <p:sp>
        <p:nvSpPr>
          <p:cNvPr id="12" name="TextBox 11">
            <a:extLst>
              <a:ext uri="{FF2B5EF4-FFF2-40B4-BE49-F238E27FC236}">
                <a16:creationId xmlns:a16="http://schemas.microsoft.com/office/drawing/2014/main" id="{EA1D4BB4-A223-47CE-AB4E-FCBDA47DFFAF}"/>
              </a:ext>
            </a:extLst>
          </p:cNvPr>
          <p:cNvSpPr txBox="1"/>
          <p:nvPr/>
        </p:nvSpPr>
        <p:spPr>
          <a:xfrm>
            <a:off x="4200525" y="4896445"/>
            <a:ext cx="3352800" cy="894308"/>
          </a:xfrm>
          <a:prstGeom prst="rect">
            <a:avLst/>
          </a:prstGeom>
          <a:noFill/>
        </p:spPr>
        <p:txBody>
          <a:bodyPr wrap="square" rtlCol="0">
            <a:normAutofit lnSpcReduction="10000"/>
          </a:bodyPr>
          <a:lstStyle/>
          <a:p>
            <a:pPr marL="0" algn="l">
              <a:buNone/>
            </a:pPr>
            <a:r>
              <a:rPr sz="1800">
                <a:solidFill>
                  <a:srgbClr val="000000"/>
                </a:solidFill>
                <a:effectLst/>
                <a:latin typeface="Mongolian Baiti" panose="03000500000000000000" pitchFamily="66" charset="0"/>
              </a:rPr>
              <a:t>Code Generation</a:t>
            </a:r>
            <a:r>
              <a:rPr>
                <a:effectLst/>
              </a:rPr>
              <a:t> </a:t>
            </a:r>
          </a:p>
          <a:p>
            <a:pPr marL="0" algn="l">
              <a:spcBef>
                <a:spcPts val="750"/>
              </a:spcBef>
              <a:buNone/>
            </a:pPr>
            <a:r>
              <a:rPr sz="1425">
                <a:solidFill>
                  <a:srgbClr val="000000"/>
                </a:solidFill>
                <a:effectLst/>
                <a:latin typeface="Avenir"/>
              </a:rPr>
              <a:t>Converts optimized code into machine code.</a:t>
            </a:r>
            <a:r>
              <a:rPr>
                <a:effectLst/>
              </a:rPr>
              <a:t> </a:t>
            </a:r>
            <a:endParaRPr lang="en-US"/>
          </a:p>
        </p:txBody>
      </p:sp>
      <p:sp>
        <p:nvSpPr>
          <p:cNvPr id="13" name="TextBox 12">
            <a:extLst>
              <a:ext uri="{FF2B5EF4-FFF2-40B4-BE49-F238E27FC236}">
                <a16:creationId xmlns:a16="http://schemas.microsoft.com/office/drawing/2014/main" id="{C1A35D7E-CE3F-4C4A-A93C-D031C914F9CA}"/>
              </a:ext>
            </a:extLst>
          </p:cNvPr>
          <p:cNvSpPr txBox="1"/>
          <p:nvPr/>
        </p:nvSpPr>
        <p:spPr>
          <a:xfrm>
            <a:off x="7781925" y="4896445"/>
            <a:ext cx="3352800" cy="894308"/>
          </a:xfrm>
          <a:prstGeom prst="rect">
            <a:avLst/>
          </a:prstGeom>
          <a:noFill/>
        </p:spPr>
        <p:txBody>
          <a:bodyPr wrap="square" rtlCol="0">
            <a:normAutofit lnSpcReduction="10000"/>
          </a:bodyPr>
          <a:lstStyle/>
          <a:p>
            <a:pPr marL="0" algn="l">
              <a:buNone/>
            </a:pPr>
            <a:r>
              <a:rPr sz="1800">
                <a:solidFill>
                  <a:srgbClr val="000000"/>
                </a:solidFill>
                <a:effectLst/>
                <a:latin typeface="Mongolian Baiti" panose="03000500000000000000" pitchFamily="66" charset="0"/>
              </a:rPr>
              <a:t>Executable Output</a:t>
            </a:r>
            <a:r>
              <a:rPr>
                <a:effectLst/>
              </a:rPr>
              <a:t> </a:t>
            </a:r>
          </a:p>
          <a:p>
            <a:pPr marL="0" algn="l">
              <a:spcBef>
                <a:spcPts val="750"/>
              </a:spcBef>
              <a:buNone/>
            </a:pPr>
            <a:r>
              <a:rPr sz="1425">
                <a:solidFill>
                  <a:srgbClr val="000000"/>
                </a:solidFill>
                <a:effectLst/>
                <a:latin typeface="Avenir"/>
              </a:rPr>
              <a:t>Produces an executable file ready for running.</a:t>
            </a:r>
            <a:r>
              <a:rPr>
                <a:effectLst/>
              </a:rPr>
              <a:t> </a:t>
            </a:r>
            <a:endParaRPr lang="en-US"/>
          </a:p>
        </p:txBody>
      </p:sp>
    </p:spTree>
    <p:extLst>
      <p:ext uri="{BB962C8B-B14F-4D97-AF65-F5344CB8AC3E}">
        <p14:creationId xmlns:p14="http://schemas.microsoft.com/office/powerpoint/2010/main" val="32012986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AA4F7AF-DE1B-4BC9-BF4D-32C8A75296D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n, detailed illustration showing the official logos or stylized icons of C and C++ side by side, centered vertically in a portrait frame. The background is a soft ivory (#FFFEFA) with subtle, abstract hardware elements (computer chip/circuit board motifs) rendered in pale beige to evoke performance and efficiency. The composition ensures each logo/icon is visually paired with its corresponding numbered list item. No visible or implied text, letters, or words appear in the image">
            <a:extLst>
              <a:ext uri="{FF2B5EF4-FFF2-40B4-BE49-F238E27FC236}">
                <a16:creationId xmlns:a16="http://schemas.microsoft.com/office/drawing/2014/main" id="{5716FFA9-CAA5-4861-B00F-6FE8C20639E6}"/>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78105" y="9525"/>
            <a:ext cx="4023270" cy="6858000"/>
          </a:xfrm>
          <a:prstGeom prst="rect">
            <a:avLst/>
          </a:prstGeom>
        </p:spPr>
      </p:pic>
      <p:sp>
        <p:nvSpPr>
          <p:cNvPr id="6" name="Slide Number Placeholder 5">
            <a:extLst>
              <a:ext uri="{FF2B5EF4-FFF2-40B4-BE49-F238E27FC236}">
                <a16:creationId xmlns:a16="http://schemas.microsoft.com/office/drawing/2014/main" id="{E260EA9E-9B71-ABC6-5BD2-82215499A466}"/>
              </a:ext>
            </a:extLst>
          </p:cNvPr>
          <p:cNvSpPr>
            <a:spLocks noGrp="1"/>
          </p:cNvSpPr>
          <p:nvPr>
            <p:ph type="sldNum" sz="quarter" idx="12"/>
          </p:nvPr>
        </p:nvSpPr>
        <p:spPr/>
        <p:txBody>
          <a:bodyPr/>
          <a:lstStyle/>
          <a:p>
            <a:fld id="{AEAA3239-9EA4-4A65-A281-97F994456D9F}" type="slidenum">
              <a:rPr lang="en-US" smtClean="0"/>
              <a:t>9</a:t>
            </a:fld>
            <a:endParaRPr lang="en-US" dirty="0"/>
          </a:p>
        </p:txBody>
      </p:sp>
      <p:sp>
        <p:nvSpPr>
          <p:cNvPr id="9" name="TextBox 8">
            <a:extLst>
              <a:ext uri="{FF2B5EF4-FFF2-40B4-BE49-F238E27FC236}">
                <a16:creationId xmlns:a16="http://schemas.microsoft.com/office/drawing/2014/main" id="{635E51C8-5350-4BF9-BF9D-64D69C955CDE}"/>
              </a:ext>
            </a:extLst>
          </p:cNvPr>
          <p:cNvSpPr txBox="1"/>
          <p:nvPr/>
        </p:nvSpPr>
        <p:spPr>
          <a:xfrm>
            <a:off x="619125" y="1038225"/>
            <a:ext cx="6949380" cy="1340941"/>
          </a:xfrm>
          <a:prstGeom prst="rect">
            <a:avLst/>
          </a:prstGeom>
          <a:noFill/>
        </p:spPr>
        <p:txBody>
          <a:bodyPr wrap="square" rtlCol="0">
            <a:normAutofit fontScale="92500" lnSpcReduction="10000"/>
          </a:bodyPr>
          <a:lstStyle/>
          <a:p>
            <a:pPr marL="0" marR="0" algn="l">
              <a:buNone/>
            </a:pPr>
            <a:r>
              <a:rPr sz="4800" b="0">
                <a:solidFill>
                  <a:srgbClr val="000000"/>
                </a:solidFill>
                <a:effectLst/>
                <a:latin typeface="Mongolian Baiti" panose="03000500000000000000" pitchFamily="66" charset="0"/>
              </a:rPr>
              <a:t>Compiled Languages: C and C++</a:t>
            </a:r>
            <a:endParaRPr lang="en-US"/>
          </a:p>
        </p:txBody>
      </p:sp>
      <p:sp>
        <p:nvSpPr>
          <p:cNvPr id="10" name="TextBox 9">
            <a:extLst>
              <a:ext uri="{FF2B5EF4-FFF2-40B4-BE49-F238E27FC236}">
                <a16:creationId xmlns:a16="http://schemas.microsoft.com/office/drawing/2014/main" id="{6798B359-E38D-48AD-8270-A6199579AAB5}"/>
              </a:ext>
            </a:extLst>
          </p:cNvPr>
          <p:cNvSpPr txBox="1"/>
          <p:nvPr/>
        </p:nvSpPr>
        <p:spPr>
          <a:xfrm>
            <a:off x="619125" y="2722066"/>
            <a:ext cx="381000" cy="457200"/>
          </a:xfrm>
          <a:prstGeom prst="rect">
            <a:avLst/>
          </a:prstGeom>
          <a:noFill/>
        </p:spPr>
        <p:txBody>
          <a:bodyPr wrap="square" rtlCol="0">
            <a:normAutofit fontScale="77500" lnSpcReduction="20000"/>
          </a:bodyPr>
          <a:lstStyle/>
          <a:p>
            <a:pPr marL="0" marR="0" algn="l">
              <a:buNone/>
            </a:pPr>
            <a:r>
              <a:rPr sz="3600" b="1">
                <a:solidFill>
                  <a:srgbClr val="DDA152"/>
                </a:solidFill>
                <a:effectLst/>
                <a:latin typeface="Avenir"/>
              </a:rPr>
              <a:t>1</a:t>
            </a:r>
            <a:endParaRPr lang="en-US"/>
          </a:p>
        </p:txBody>
      </p:sp>
      <p:sp>
        <p:nvSpPr>
          <p:cNvPr id="11" name="TextBox 10">
            <a:extLst>
              <a:ext uri="{FF2B5EF4-FFF2-40B4-BE49-F238E27FC236}">
                <a16:creationId xmlns:a16="http://schemas.microsoft.com/office/drawing/2014/main" id="{202D4FCE-4118-48DC-B5CF-21590008E846}"/>
              </a:ext>
            </a:extLst>
          </p:cNvPr>
          <p:cNvSpPr txBox="1"/>
          <p:nvPr/>
        </p:nvSpPr>
        <p:spPr>
          <a:xfrm>
            <a:off x="1152525" y="2722066"/>
            <a:ext cx="6415980" cy="247650"/>
          </a:xfrm>
          <a:prstGeom prst="rect">
            <a:avLst/>
          </a:prstGeom>
          <a:noFill/>
        </p:spPr>
        <p:txBody>
          <a:bodyPr wrap="square" rtlCol="0">
            <a:normAutofit fontScale="77500" lnSpcReduction="20000"/>
          </a:bodyPr>
          <a:lstStyle/>
          <a:p>
            <a:pPr marL="0" marR="0" algn="l">
              <a:buNone/>
            </a:pPr>
            <a:r>
              <a:rPr sz="1500" b="1">
                <a:solidFill>
                  <a:srgbClr val="000000"/>
                </a:solidFill>
                <a:effectLst/>
                <a:latin typeface="Avenir"/>
              </a:rPr>
              <a:t>C — Systems-level control and portability</a:t>
            </a:r>
            <a:endParaRPr lang="en-US"/>
          </a:p>
        </p:txBody>
      </p:sp>
      <p:sp>
        <p:nvSpPr>
          <p:cNvPr id="12" name="TextBox 11">
            <a:extLst>
              <a:ext uri="{FF2B5EF4-FFF2-40B4-BE49-F238E27FC236}">
                <a16:creationId xmlns:a16="http://schemas.microsoft.com/office/drawing/2014/main" id="{BE8CC762-3DD4-4B3D-8428-73E81E2CA179}"/>
              </a:ext>
            </a:extLst>
          </p:cNvPr>
          <p:cNvSpPr txBox="1"/>
          <p:nvPr/>
        </p:nvSpPr>
        <p:spPr>
          <a:xfrm>
            <a:off x="1152525" y="3026866"/>
            <a:ext cx="6415980" cy="426541"/>
          </a:xfrm>
          <a:prstGeom prst="rect">
            <a:avLst/>
          </a:prstGeom>
          <a:noFill/>
        </p:spPr>
        <p:txBody>
          <a:bodyPr wrap="square" rtlCol="0">
            <a:normAutofit lnSpcReduction="10000"/>
          </a:bodyPr>
          <a:lstStyle/>
          <a:p>
            <a:pPr marL="0" marR="0" algn="l">
              <a:buNone/>
            </a:pPr>
            <a:r>
              <a:rPr sz="1200" b="0">
                <a:solidFill>
                  <a:srgbClr val="000000"/>
                </a:solidFill>
                <a:effectLst/>
                <a:latin typeface="Avenir"/>
              </a:rPr>
              <a:t>Used for operating systems and embedded kernels; compiles to fast machine code tailored to hardware.</a:t>
            </a:r>
            <a:endParaRPr lang="en-US"/>
          </a:p>
        </p:txBody>
      </p:sp>
      <p:sp>
        <p:nvSpPr>
          <p:cNvPr id="13" name="TextBox 12">
            <a:extLst>
              <a:ext uri="{FF2B5EF4-FFF2-40B4-BE49-F238E27FC236}">
                <a16:creationId xmlns:a16="http://schemas.microsoft.com/office/drawing/2014/main" id="{89A674C3-A16E-44FC-A086-4415986A7DC1}"/>
              </a:ext>
            </a:extLst>
          </p:cNvPr>
          <p:cNvSpPr txBox="1"/>
          <p:nvPr/>
        </p:nvSpPr>
        <p:spPr>
          <a:xfrm>
            <a:off x="619125" y="3682007"/>
            <a:ext cx="381000" cy="457200"/>
          </a:xfrm>
          <a:prstGeom prst="rect">
            <a:avLst/>
          </a:prstGeom>
          <a:noFill/>
        </p:spPr>
        <p:txBody>
          <a:bodyPr wrap="square" rtlCol="0">
            <a:normAutofit fontScale="77500" lnSpcReduction="20000"/>
          </a:bodyPr>
          <a:lstStyle/>
          <a:p>
            <a:pPr marL="0" marR="0" algn="l">
              <a:buNone/>
            </a:pPr>
            <a:r>
              <a:rPr sz="3600" b="1">
                <a:solidFill>
                  <a:srgbClr val="DDA152"/>
                </a:solidFill>
                <a:effectLst/>
                <a:latin typeface="Avenir"/>
              </a:rPr>
              <a:t>2</a:t>
            </a:r>
            <a:endParaRPr lang="en-US"/>
          </a:p>
        </p:txBody>
      </p:sp>
      <p:sp>
        <p:nvSpPr>
          <p:cNvPr id="14" name="TextBox 13">
            <a:extLst>
              <a:ext uri="{FF2B5EF4-FFF2-40B4-BE49-F238E27FC236}">
                <a16:creationId xmlns:a16="http://schemas.microsoft.com/office/drawing/2014/main" id="{5FBBDBC9-682F-43AA-9F1E-8F27A7143FCE}"/>
              </a:ext>
            </a:extLst>
          </p:cNvPr>
          <p:cNvSpPr txBox="1"/>
          <p:nvPr/>
        </p:nvSpPr>
        <p:spPr>
          <a:xfrm>
            <a:off x="1152525" y="3682007"/>
            <a:ext cx="6415980" cy="247650"/>
          </a:xfrm>
          <a:prstGeom prst="rect">
            <a:avLst/>
          </a:prstGeom>
          <a:noFill/>
        </p:spPr>
        <p:txBody>
          <a:bodyPr wrap="square" rtlCol="0">
            <a:normAutofit fontScale="77500" lnSpcReduction="20000"/>
          </a:bodyPr>
          <a:lstStyle/>
          <a:p>
            <a:pPr marL="0" marR="0" algn="l">
              <a:buNone/>
            </a:pPr>
            <a:r>
              <a:rPr sz="1500" b="1">
                <a:solidFill>
                  <a:srgbClr val="000000"/>
                </a:solidFill>
                <a:effectLst/>
                <a:latin typeface="Avenir"/>
              </a:rPr>
              <a:t>C++ — Performance with abstraction</a:t>
            </a:r>
            <a:endParaRPr lang="en-US"/>
          </a:p>
        </p:txBody>
      </p:sp>
      <p:sp>
        <p:nvSpPr>
          <p:cNvPr id="15" name="TextBox 14">
            <a:extLst>
              <a:ext uri="{FF2B5EF4-FFF2-40B4-BE49-F238E27FC236}">
                <a16:creationId xmlns:a16="http://schemas.microsoft.com/office/drawing/2014/main" id="{7B767938-6262-4E49-81FD-A075947305AF}"/>
              </a:ext>
            </a:extLst>
          </p:cNvPr>
          <p:cNvSpPr txBox="1"/>
          <p:nvPr/>
        </p:nvSpPr>
        <p:spPr>
          <a:xfrm>
            <a:off x="1152525" y="3986807"/>
            <a:ext cx="6415980" cy="426541"/>
          </a:xfrm>
          <a:prstGeom prst="rect">
            <a:avLst/>
          </a:prstGeom>
          <a:noFill/>
        </p:spPr>
        <p:txBody>
          <a:bodyPr wrap="square" rtlCol="0">
            <a:normAutofit lnSpcReduction="10000"/>
          </a:bodyPr>
          <a:lstStyle/>
          <a:p>
            <a:pPr marL="0" marR="0" algn="l">
              <a:buNone/>
            </a:pPr>
            <a:r>
              <a:rPr sz="1200" b="0">
                <a:solidFill>
                  <a:srgbClr val="000000"/>
                </a:solidFill>
                <a:effectLst/>
                <a:latin typeface="Avenir"/>
              </a:rPr>
              <a:t>Powers games and high-performance apps; templates and RAII enable efficiency without sacrificing control.</a:t>
            </a:r>
            <a:endParaRPr lang="en-US"/>
          </a:p>
        </p:txBody>
      </p:sp>
    </p:spTree>
    <p:extLst>
      <p:ext uri="{BB962C8B-B14F-4D97-AF65-F5344CB8AC3E}">
        <p14:creationId xmlns:p14="http://schemas.microsoft.com/office/powerpoint/2010/main" val="323607438"/>
      </p:ext>
    </p:extLst>
  </p:cSld>
  <p:clrMapOvr>
    <a:masterClrMapping/>
  </p:clrMapOvr>
</p:sld>
</file>

<file path=ppt/theme/theme1.xml><?xml version="1.0" encoding="utf-8"?>
<a:theme xmlns:a="http://schemas.openxmlformats.org/drawingml/2006/main" name="Quick study">
  <a:themeElements>
    <a:clrScheme name="Custom 2">
      <a:dk1>
        <a:srgbClr val="000000"/>
      </a:dk1>
      <a:lt1>
        <a:srgbClr val="FFFFFF"/>
      </a:lt1>
      <a:dk2>
        <a:srgbClr val="6B6969"/>
      </a:dk2>
      <a:lt2>
        <a:srgbClr val="FFFEFA"/>
      </a:lt2>
      <a:accent1>
        <a:srgbClr val="DDA151"/>
      </a:accent1>
      <a:accent2>
        <a:srgbClr val="FFD33F"/>
      </a:accent2>
      <a:accent3>
        <a:srgbClr val="E0D9BE"/>
      </a:accent3>
      <a:accent4>
        <a:srgbClr val="0FAE60"/>
      </a:accent4>
      <a:accent5>
        <a:srgbClr val="2B8AD4"/>
      </a:accent5>
      <a:accent6>
        <a:srgbClr val="E1612E"/>
      </a:accent6>
      <a:hlink>
        <a:srgbClr val="467886"/>
      </a:hlink>
      <a:folHlink>
        <a:srgbClr val="96607D"/>
      </a:folHlink>
    </a:clrScheme>
    <a:fontScheme name="Quick study">
      <a:majorFont>
        <a:latin typeface="Mongolian Bait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ick Study_win32_SD_V4" id="{62319037-9F07-4567-B4F2-AF117ABC5CCB}" vid="{0BC39864-9F70-40C9-9CA9-1A6913D50B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36</TotalTime>
  <Words>1910</Words>
  <Application>Microsoft Office PowerPoint</Application>
  <PresentationFormat>Widescreen</PresentationFormat>
  <Paragraphs>168</Paragraphs>
  <Slides>20</Slides>
  <Notes>20</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20</vt:i4>
      </vt:variant>
    </vt:vector>
  </HeadingPairs>
  <TitlesOfParts>
    <vt:vector size="26" baseType="lpstr">
      <vt:lpstr>Aptos</vt:lpstr>
      <vt:lpstr>Arial</vt:lpstr>
      <vt:lpstr>Avenir</vt:lpstr>
      <vt:lpstr>Avenir Next LT Pro</vt:lpstr>
      <vt:lpstr>Mongolian Baiti</vt:lpstr>
      <vt:lpstr>Quick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Schoeneman</dc:creator>
  <cp:lastModifiedBy>Larry Schoeneman</cp:lastModifiedBy>
  <cp:revision>6</cp:revision>
  <dcterms:created xsi:type="dcterms:W3CDTF">2026-01-26T15:54:49Z</dcterms:created>
  <dcterms:modified xsi:type="dcterms:W3CDTF">2026-02-02T15:28:50Z</dcterms:modified>
</cp:coreProperties>
</file>